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326" r:id="rId3"/>
    <p:sldId id="382" r:id="rId4"/>
    <p:sldId id="357" r:id="rId5"/>
    <p:sldId id="388" r:id="rId6"/>
    <p:sldId id="389" r:id="rId7"/>
    <p:sldId id="390" r:id="rId8"/>
    <p:sldId id="358" r:id="rId9"/>
    <p:sldId id="383" r:id="rId10"/>
    <p:sldId id="385" r:id="rId11"/>
    <p:sldId id="391" r:id="rId12"/>
    <p:sldId id="384" r:id="rId13"/>
    <p:sldId id="386" r:id="rId14"/>
    <p:sldId id="387" r:id="rId1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7" roundtripDataSignature="AMtx7mgyFZ3FxirXXQZnX8nB7ZrfTxs+9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8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89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87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90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89265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967816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934672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017361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147129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09221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9757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6492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0910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1199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917847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6709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83331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16680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7422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슬라이드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56"/>
          <p:cNvSpPr txBox="1"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Gill Sans"/>
              <a:buNone/>
              <a:defRPr sz="6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56"/>
          <p:cNvSpPr txBox="1"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0" cap="none">
                <a:solidFill>
                  <a:schemeClr val="dk1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7" name="Google Shape;17;p56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56"/>
          <p:cNvSpPr txBox="1">
            <a:spLocks noGrp="1"/>
          </p:cNvSpPr>
          <p:nvPr>
            <p:ph type="ftr" idx="11"/>
          </p:nvPr>
        </p:nvSpPr>
        <p:spPr>
          <a:xfrm>
            <a:off x="2416500" y="329307"/>
            <a:ext cx="49739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6"/>
          <p:cNvSpPr txBox="1">
            <a:spLocks noGrp="1"/>
          </p:cNvSpPr>
          <p:nvPr>
            <p:ph type="sldNum" idx="12"/>
          </p:nvPr>
        </p:nvSpPr>
        <p:spPr>
          <a:xfrm>
            <a:off x="1437664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  <p:cxnSp>
        <p:nvCxnSpPr>
          <p:cNvPr id="20" name="Google Shape;20;p56"/>
          <p:cNvCxnSpPr/>
          <p:nvPr/>
        </p:nvCxnSpPr>
        <p:spPr>
          <a:xfrm>
            <a:off x="2417780" y="3528542"/>
            <a:ext cx="863707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세로 제목 및 텍스트" type="vertTitleAndTx">
  <p:cSld name="VERTICAL_TITLE_AND_VERTICAL_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66"/>
          <p:cNvSpPr txBox="1">
            <a:spLocks noGrp="1"/>
          </p:cNvSpPr>
          <p:nvPr>
            <p:ph type="title"/>
          </p:nvPr>
        </p:nvSpPr>
        <p:spPr>
          <a:xfrm rot="5400000">
            <a:off x="7917038" y="2321047"/>
            <a:ext cx="4659889" cy="1615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66"/>
          <p:cNvSpPr txBox="1">
            <a:spLocks noGrp="1"/>
          </p:cNvSpPr>
          <p:nvPr>
            <p:ph type="body" idx="1"/>
          </p:nvPr>
        </p:nvSpPr>
        <p:spPr>
          <a:xfrm rot="5400000">
            <a:off x="3029143" y="-785498"/>
            <a:ext cx="4659889" cy="78288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66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66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66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  <p:cxnSp>
        <p:nvCxnSpPr>
          <p:cNvPr id="95" name="Google Shape;95;p66"/>
          <p:cNvCxnSpPr/>
          <p:nvPr/>
        </p:nvCxnSpPr>
        <p:spPr>
          <a:xfrm>
            <a:off x="9439111" y="798973"/>
            <a:ext cx="0" cy="4659889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7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7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57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7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7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  <p:cxnSp>
        <p:nvCxnSpPr>
          <p:cNvPr id="27" name="Google Shape;27;p57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구역 머리글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8"/>
          <p:cNvSpPr txBox="1"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ill Sans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8"/>
          <p:cNvSpPr txBox="1"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58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8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8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  <p:cxnSp>
        <p:nvCxnSpPr>
          <p:cNvPr id="34" name="Google Shape;34;p58"/>
          <p:cNvCxnSpPr/>
          <p:nvPr/>
        </p:nvCxnSpPr>
        <p:spPr>
          <a:xfrm>
            <a:off x="1454239" y="3804985"/>
            <a:ext cx="8630446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콘텐츠 2개" type="twoObj">
  <p:cSld name="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9"/>
          <p:cNvSpPr txBox="1"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9"/>
          <p:cNvSpPr txBox="1">
            <a:spLocks noGrp="1"/>
          </p:cNvSpPr>
          <p:nvPr>
            <p:ph type="body" idx="1"/>
          </p:nvPr>
        </p:nvSpPr>
        <p:spPr>
          <a:xfrm>
            <a:off x="1447331" y="2010878"/>
            <a:ext cx="4645152" cy="3448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59"/>
          <p:cNvSpPr txBox="1">
            <a:spLocks noGrp="1"/>
          </p:cNvSpPr>
          <p:nvPr>
            <p:ph type="body" idx="2"/>
          </p:nvPr>
        </p:nvSpPr>
        <p:spPr>
          <a:xfrm>
            <a:off x="6413771" y="2017343"/>
            <a:ext cx="4645152" cy="3441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59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9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9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  <p:cxnSp>
        <p:nvCxnSpPr>
          <p:cNvPr id="42" name="Google Shape;42;p59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0"/>
          <p:cNvSpPr txBox="1"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0"/>
          <p:cNvSpPr txBox="1"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sz="2200" b="0" cap="none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60"/>
          <p:cNvSpPr txBox="1">
            <a:spLocks noGrp="1"/>
          </p:cNvSpPr>
          <p:nvPr>
            <p:ph type="body" idx="2"/>
          </p:nvPr>
        </p:nvSpPr>
        <p:spPr>
          <a:xfrm>
            <a:off x="1447191" y="2824269"/>
            <a:ext cx="4645152" cy="2644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60"/>
          <p:cNvSpPr txBox="1">
            <a:spLocks noGrp="1"/>
          </p:cNvSpPr>
          <p:nvPr>
            <p:ph type="body" idx="3"/>
          </p:nvPr>
        </p:nvSpPr>
        <p:spPr>
          <a:xfrm>
            <a:off x="6412362" y="2023003"/>
            <a:ext cx="4645152" cy="802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sz="2200" b="0" cap="none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60"/>
          <p:cNvSpPr txBox="1">
            <a:spLocks noGrp="1"/>
          </p:cNvSpPr>
          <p:nvPr>
            <p:ph type="body" idx="4"/>
          </p:nvPr>
        </p:nvSpPr>
        <p:spPr>
          <a:xfrm>
            <a:off x="6412362" y="2821491"/>
            <a:ext cx="4645152" cy="2637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60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60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60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  <p:cxnSp>
        <p:nvCxnSpPr>
          <p:cNvPr id="52" name="Google Shape;52;p60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만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61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61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61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61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  <p:cxnSp>
        <p:nvCxnSpPr>
          <p:cNvPr id="58" name="Google Shape;58;p61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캡션 있는 콘텐츠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63"/>
          <p:cNvSpPr txBox="1"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63"/>
          <p:cNvSpPr txBox="1">
            <a:spLocks noGrp="1"/>
          </p:cNvSpPr>
          <p:nvPr>
            <p:ph type="body" idx="1"/>
          </p:nvPr>
        </p:nvSpPr>
        <p:spPr>
          <a:xfrm>
            <a:off x="5043714" y="798974"/>
            <a:ext cx="6012470" cy="46588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63"/>
          <p:cNvSpPr txBox="1">
            <a:spLocks noGrp="1"/>
          </p:cNvSpPr>
          <p:nvPr>
            <p:ph type="body" idx="2"/>
          </p:nvPr>
        </p:nvSpPr>
        <p:spPr>
          <a:xfrm>
            <a:off x="1444671" y="3205491"/>
            <a:ext cx="3275013" cy="2248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7" name="Google Shape;67;p63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63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63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  <p:cxnSp>
        <p:nvCxnSpPr>
          <p:cNvPr id="70" name="Google Shape;70;p63"/>
          <p:cNvCxnSpPr/>
          <p:nvPr/>
        </p:nvCxnSpPr>
        <p:spPr>
          <a:xfrm>
            <a:off x="1448280" y="3205491"/>
            <a:ext cx="3269490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캡션 있는 그림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oogle Shape;72;p64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73" name="Google Shape;73;p64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>
              <a:noFill/>
            </a:ln>
            <a:effectLst>
              <a:outerShdw blurRad="127000" dist="228600" dir="4740000" sx="98000" sy="98000" algn="tl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64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ap="flat" cmpd="sng">
              <a:solidFill>
                <a:srgbClr val="19191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5" name="Google Shape;75;p64"/>
          <p:cNvSpPr txBox="1"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64"/>
          <p:cNvSpPr>
            <a:spLocks noGrp="1"/>
          </p:cNvSpPr>
          <p:nvPr>
            <p:ph type="pic" idx="2"/>
          </p:nvPr>
        </p:nvSpPr>
        <p:spPr>
          <a:xfrm>
            <a:off x="8124389" y="1122542"/>
            <a:ext cx="2791171" cy="3866327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77" name="Google Shape;77;p64"/>
          <p:cNvSpPr txBox="1">
            <a:spLocks noGrp="1"/>
          </p:cNvSpPr>
          <p:nvPr>
            <p:ph type="body" idx="1"/>
          </p:nvPr>
        </p:nvSpPr>
        <p:spPr>
          <a:xfrm>
            <a:off x="1450329" y="3145992"/>
            <a:ext cx="5524404" cy="2003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8" name="Google Shape;78;p64"/>
          <p:cNvSpPr txBox="1">
            <a:spLocks noGrp="1"/>
          </p:cNvSpPr>
          <p:nvPr>
            <p:ph type="dt" idx="10"/>
          </p:nvPr>
        </p:nvSpPr>
        <p:spPr>
          <a:xfrm>
            <a:off x="1447382" y="5469856"/>
            <a:ext cx="5527351" cy="320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64"/>
          <p:cNvSpPr txBox="1">
            <a:spLocks noGrp="1"/>
          </p:cNvSpPr>
          <p:nvPr>
            <p:ph type="ftr" idx="11"/>
          </p:nvPr>
        </p:nvSpPr>
        <p:spPr>
          <a:xfrm>
            <a:off x="1447382" y="318640"/>
            <a:ext cx="5541004" cy="320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64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  <p:cxnSp>
        <p:nvCxnSpPr>
          <p:cNvPr id="81" name="Google Shape;81;p64"/>
          <p:cNvCxnSpPr/>
          <p:nvPr/>
        </p:nvCxnSpPr>
        <p:spPr>
          <a:xfrm>
            <a:off x="1447382" y="3143605"/>
            <a:ext cx="5527351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텍스트" type="vertTx">
  <p:cSld name="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65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65"/>
          <p:cNvSpPr txBox="1">
            <a:spLocks noGrp="1"/>
          </p:cNvSpPr>
          <p:nvPr>
            <p:ph type="body" idx="1"/>
          </p:nvPr>
        </p:nvSpPr>
        <p:spPr>
          <a:xfrm rot="5400000">
            <a:off x="4527910" y="-1060599"/>
            <a:ext cx="3450613" cy="9603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65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65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65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  <p:cxnSp>
        <p:nvCxnSpPr>
          <p:cNvPr id="88" name="Google Shape;88;p65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BE9E6"/>
            </a:gs>
            <a:gs pos="100000">
              <a:srgbClr val="C9C5C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5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chemeClr val="lt2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" name="Google Shape;7;p55"/>
          <p:cNvPicPr preferRelativeResize="0"/>
          <p:nvPr/>
        </p:nvPicPr>
        <p:blipFill rotWithShape="1">
          <a:blip r:embed="rId12">
            <a:alphaModFix/>
          </a:blip>
          <a:srcRect t="1538" b="-1538"/>
          <a:stretch/>
        </p:blipFill>
        <p:spPr>
          <a:xfrm>
            <a:off x="0" y="6126480"/>
            <a:ext cx="12192000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55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 sz="3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Google Shape;9;p55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429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302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0" name="Google Shape;10;p55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1" name="Google Shape;11;p55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2" name="Google Shape;12;p55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  <p:cxnSp>
        <p:nvCxnSpPr>
          <p:cNvPr id="13" name="Google Shape;13;p55"/>
          <p:cNvCxnSpPr/>
          <p:nvPr/>
        </p:nvCxnSpPr>
        <p:spPr>
          <a:xfrm>
            <a:off x="0" y="6128413"/>
            <a:ext cx="12192000" cy="0"/>
          </a:xfrm>
          <a:prstGeom prst="straightConnector1">
            <a:avLst/>
          </a:prstGeom>
          <a:noFill/>
          <a:ln w="12700" cap="flat" cmpd="sng">
            <a:solidFill>
              <a:srgbClr val="000001">
                <a:alpha val="2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"/>
          <p:cNvSpPr txBox="1"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E9FCE"/>
              </a:buClr>
              <a:buSzPts val="4400"/>
              <a:buFont typeface="Gill Sans"/>
              <a:buNone/>
            </a:pPr>
            <a:r>
              <a:rPr lang="ko-KR" altLang="en-US" sz="6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선생님</a:t>
            </a:r>
            <a:r>
              <a:rPr lang="ko-KR" sz="6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의 미래를 바꾸는</a:t>
            </a:r>
            <a:br>
              <a:rPr lang="ko-KR" sz="8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o-KR" altLang="en-US" sz="8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독서 모임</a:t>
            </a:r>
            <a:endParaRPr sz="8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" name="Google Shape;101;p1"/>
          <p:cNvSpPr txBox="1"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ko-KR"/>
              <a:t>책 읽는 교사 모임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ko-KR" dirty="0">
                <a:solidFill>
                  <a:srgbClr val="0070C0"/>
                </a:solidFill>
              </a:rPr>
              <a:t>제 </a:t>
            </a:r>
            <a:r>
              <a:rPr lang="en-US" altLang="ko-KR" dirty="0">
                <a:solidFill>
                  <a:srgbClr val="0070C0"/>
                </a:solidFill>
              </a:rPr>
              <a:t>9</a:t>
            </a:r>
            <a:r>
              <a:rPr lang="ko-KR" dirty="0">
                <a:solidFill>
                  <a:srgbClr val="0070C0"/>
                </a:solidFill>
              </a:rPr>
              <a:t> 장</a:t>
            </a:r>
            <a:br>
              <a:rPr lang="ko-KR" dirty="0">
                <a:solidFill>
                  <a:srgbClr val="0070C0"/>
                </a:solidFill>
              </a:rPr>
            </a:br>
            <a:r>
              <a:rPr lang="ko-KR" altLang="en-US" dirty="0">
                <a:solidFill>
                  <a:srgbClr val="0070C0"/>
                </a:solidFill>
              </a:rPr>
              <a:t>충직이 보편적 도덕 원칙을 뛰어넘을 수 있을까</a:t>
            </a:r>
            <a:r>
              <a:rPr lang="en-US" altLang="ko-KR" dirty="0">
                <a:solidFill>
                  <a:srgbClr val="0070C0"/>
                </a:solidFill>
              </a:rPr>
              <a:t>?(</a:t>
            </a:r>
            <a:r>
              <a:rPr lang="ko-KR" altLang="en-US" dirty="0">
                <a:solidFill>
                  <a:srgbClr val="0070C0"/>
                </a:solidFill>
              </a:rPr>
              <a:t>리 </a:t>
            </a:r>
            <a:r>
              <a:rPr lang="en-US" altLang="ko-KR" dirty="0">
                <a:solidFill>
                  <a:srgbClr val="0070C0"/>
                </a:solidFill>
              </a:rPr>
              <a:t>330)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A77701-8C3B-49D0-B34F-FE9D9E3464F2}"/>
              </a:ext>
            </a:extLst>
          </p:cNvPr>
          <p:cNvSpPr txBox="1"/>
          <p:nvPr/>
        </p:nvSpPr>
        <p:spPr>
          <a:xfrm>
            <a:off x="519114" y="2747740"/>
            <a:ext cx="11468204" cy="317459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ko-KR" altLang="en-US" sz="3200" dirty="0">
                <a:solidFill>
                  <a:schemeClr val="tx1"/>
                </a:solidFill>
              </a:rPr>
              <a:t>우리가 존경하는 것은 자신의 삶을 더 큰 삶의 일부로 이해하고 감당하는 기질이다</a:t>
            </a:r>
            <a:r>
              <a:rPr lang="en-US" altLang="ko-KR" sz="3200" dirty="0">
                <a:solidFill>
                  <a:schemeClr val="tx1"/>
                </a:solidFill>
              </a:rPr>
              <a:t>. </a:t>
            </a:r>
            <a:r>
              <a:rPr lang="ko-KR" altLang="en-US" sz="3200" dirty="0">
                <a:solidFill>
                  <a:schemeClr val="tx1"/>
                </a:solidFill>
              </a:rPr>
              <a:t>그것은 시대의 요구이다</a:t>
            </a:r>
            <a:r>
              <a:rPr lang="en-US" altLang="ko-KR" sz="3200" dirty="0">
                <a:solidFill>
                  <a:schemeClr val="tx1"/>
                </a:solidFill>
              </a:rPr>
              <a:t>. </a:t>
            </a:r>
          </a:p>
          <a:p>
            <a:r>
              <a:rPr lang="ko-KR" altLang="en-US" sz="3200" dirty="0">
                <a:solidFill>
                  <a:schemeClr val="tx1"/>
                </a:solidFill>
              </a:rPr>
              <a:t>나를 특별한 삶으로 끌어들이면서 그 특별함을 인식하게 하고</a:t>
            </a:r>
            <a:r>
              <a:rPr lang="en-US" altLang="ko-KR" sz="3200" dirty="0">
                <a:solidFill>
                  <a:schemeClr val="tx1"/>
                </a:solidFill>
              </a:rPr>
              <a:t>, </a:t>
            </a:r>
            <a:r>
              <a:rPr lang="ko-KR" altLang="en-US" sz="3200" dirty="0">
                <a:solidFill>
                  <a:schemeClr val="tx1"/>
                </a:solidFill>
              </a:rPr>
              <a:t>다른 여러 요구와 더 넓은 지평에도 눈을 뜨라는 요구다</a:t>
            </a:r>
            <a:r>
              <a:rPr lang="en-US" altLang="ko-KR" sz="3200" dirty="0">
                <a:solidFill>
                  <a:schemeClr val="tx1"/>
                </a:solidFill>
              </a:rPr>
              <a:t>. </a:t>
            </a:r>
          </a:p>
          <a:p>
            <a:r>
              <a:rPr lang="ko-KR" alt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인격을 갖춘다는 것은 </a:t>
            </a:r>
            <a:r>
              <a:rPr lang="en-US" altLang="ko-KR" sz="3200" dirty="0">
                <a:solidFill>
                  <a:schemeClr val="tx1"/>
                </a:solidFill>
                <a:highlight>
                  <a:srgbClr val="FFFF00"/>
                </a:highlight>
              </a:rPr>
              <a:t>(</a:t>
            </a:r>
            <a:r>
              <a:rPr lang="ko-KR" alt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때로는 서로 상충하는</a:t>
            </a:r>
            <a:r>
              <a:rPr lang="en-US" altLang="ko-KR" sz="3200" dirty="0">
                <a:solidFill>
                  <a:schemeClr val="tx1"/>
                </a:solidFill>
                <a:highlight>
                  <a:srgbClr val="FFFF00"/>
                </a:highlight>
              </a:rPr>
              <a:t>) </a:t>
            </a:r>
            <a:r>
              <a:rPr lang="ko-KR" alt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여러 부담을 인식하며 산다는 뜻이다</a:t>
            </a:r>
            <a:r>
              <a:rPr lang="en-US" altLang="ko-KR" sz="3200" dirty="0">
                <a:solidFill>
                  <a:schemeClr val="tx1"/>
                </a:solidFill>
                <a:highlight>
                  <a:srgbClr val="FFFF00"/>
                </a:highlight>
              </a:rPr>
              <a:t>.</a:t>
            </a:r>
            <a:r>
              <a:rPr lang="en-US" altLang="ko-KR" sz="3200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1026" name="Picture 2" descr="Robert Edward Lee.jpg">
            <a:extLst>
              <a:ext uri="{FF2B5EF4-FFF2-40B4-BE49-F238E27FC236}">
                <a16:creationId xmlns:a16="http://schemas.microsoft.com/office/drawing/2014/main" id="{B5DA73C6-36FF-4E23-BDDA-76E7D6B117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459" y="387850"/>
            <a:ext cx="142875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7905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ko-KR" dirty="0">
                <a:solidFill>
                  <a:srgbClr val="0070C0"/>
                </a:solidFill>
              </a:rPr>
              <a:t>제 </a:t>
            </a:r>
            <a:r>
              <a:rPr lang="en-US" altLang="ko-KR" dirty="0">
                <a:solidFill>
                  <a:srgbClr val="0070C0"/>
                </a:solidFill>
              </a:rPr>
              <a:t>9</a:t>
            </a:r>
            <a:r>
              <a:rPr lang="ko-KR" dirty="0">
                <a:solidFill>
                  <a:srgbClr val="0070C0"/>
                </a:solidFill>
              </a:rPr>
              <a:t> 장</a:t>
            </a:r>
            <a:br>
              <a:rPr lang="ko-KR" dirty="0">
                <a:solidFill>
                  <a:srgbClr val="0070C0"/>
                </a:solidFill>
              </a:rPr>
            </a:br>
            <a:r>
              <a:rPr lang="ko-KR" altLang="en-US" dirty="0">
                <a:solidFill>
                  <a:srgbClr val="0070C0"/>
                </a:solidFill>
              </a:rPr>
              <a:t>칸트와 </a:t>
            </a:r>
            <a:r>
              <a:rPr lang="ko-KR" altLang="en-US" dirty="0" err="1">
                <a:solidFill>
                  <a:srgbClr val="0070C0"/>
                </a:solidFill>
              </a:rPr>
              <a:t>롤스</a:t>
            </a:r>
            <a:r>
              <a:rPr lang="ko-KR" altLang="en-US" dirty="0">
                <a:solidFill>
                  <a:srgbClr val="0070C0"/>
                </a:solidFill>
              </a:rPr>
              <a:t> 그리고 아리스토텔레스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A77701-8C3B-49D0-B34F-FE9D9E3464F2}"/>
              </a:ext>
            </a:extLst>
          </p:cNvPr>
          <p:cNvSpPr txBox="1"/>
          <p:nvPr/>
        </p:nvSpPr>
        <p:spPr>
          <a:xfrm>
            <a:off x="519114" y="2034284"/>
            <a:ext cx="11468204" cy="388805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US" altLang="ko-KR" sz="2800" dirty="0">
                <a:solidFill>
                  <a:schemeClr val="tx1"/>
                </a:solidFill>
              </a:rPr>
              <a:t>1.</a:t>
            </a:r>
            <a:r>
              <a:rPr lang="ko-KR" altLang="en-US" sz="2800" dirty="0">
                <a:solidFill>
                  <a:schemeClr val="tx1"/>
                </a:solidFill>
                <a:highlight>
                  <a:srgbClr val="FFFF00"/>
                </a:highlight>
              </a:rPr>
              <a:t>칸트와 </a:t>
            </a:r>
            <a:r>
              <a:rPr lang="ko-KR" altLang="en-US" sz="2800" dirty="0" err="1">
                <a:solidFill>
                  <a:schemeClr val="tx1"/>
                </a:solidFill>
                <a:highlight>
                  <a:srgbClr val="FFFF00"/>
                </a:highlight>
              </a:rPr>
              <a:t>롤스</a:t>
            </a:r>
            <a:r>
              <a:rPr lang="ko-KR" altLang="en-US" sz="2800" dirty="0" err="1">
                <a:solidFill>
                  <a:schemeClr val="tx1"/>
                </a:solidFill>
              </a:rPr>
              <a:t>에게는</a:t>
            </a:r>
            <a:r>
              <a:rPr lang="ko-KR" altLang="en-US" sz="2800" dirty="0">
                <a:solidFill>
                  <a:schemeClr val="tx1"/>
                </a:solidFill>
              </a:rPr>
              <a:t> 권리가 선을 앞선다</a:t>
            </a:r>
          </a:p>
          <a:p>
            <a:r>
              <a:rPr lang="ko-KR" altLang="en-US" sz="2800" dirty="0">
                <a:solidFill>
                  <a:schemeClr val="tx1"/>
                </a:solidFill>
              </a:rPr>
              <a:t>의무와 권리를 규정하는 정의의 원칙은 좋은 삶을 규정하는 여러 개념 사이에서 중립을 지켜야 한다</a:t>
            </a:r>
            <a:endParaRPr lang="en-US" altLang="ko-KR" sz="2800" dirty="0">
              <a:solidFill>
                <a:schemeClr val="tx1"/>
              </a:solidFill>
            </a:endParaRPr>
          </a:p>
          <a:p>
            <a:endParaRPr lang="ko-KR" altLang="en-US" sz="2800" dirty="0">
              <a:solidFill>
                <a:schemeClr val="tx1"/>
              </a:solidFill>
            </a:endParaRPr>
          </a:p>
          <a:p>
            <a:r>
              <a:rPr lang="en-US" altLang="ko-KR" sz="2800" dirty="0">
                <a:solidFill>
                  <a:schemeClr val="tx1"/>
                </a:solidFill>
              </a:rPr>
              <a:t>2.</a:t>
            </a:r>
            <a:r>
              <a:rPr lang="ko-KR" altLang="en-US" sz="2800" dirty="0">
                <a:solidFill>
                  <a:schemeClr val="tx1"/>
                </a:solidFill>
                <a:highlight>
                  <a:srgbClr val="FFFF00"/>
                </a:highlight>
              </a:rPr>
              <a:t>아리스토텔레</a:t>
            </a:r>
            <a:r>
              <a:rPr lang="ko-KR" altLang="en-US" sz="2800" dirty="0">
                <a:solidFill>
                  <a:schemeClr val="tx1"/>
                </a:solidFill>
              </a:rPr>
              <a:t>스는 정의의 원칙이 좋은 삶에 대한 여러 견해에서 중립을 지킬 수 있다거나 지켜야 한다고 </a:t>
            </a:r>
            <a:r>
              <a:rPr lang="ko-KR" altLang="en-US" sz="2800" dirty="0" err="1">
                <a:solidFill>
                  <a:schemeClr val="tx1"/>
                </a:solidFill>
              </a:rPr>
              <a:t>생각지</a:t>
            </a:r>
            <a:r>
              <a:rPr lang="ko-KR" altLang="en-US" sz="2800" dirty="0">
                <a:solidFill>
                  <a:schemeClr val="tx1"/>
                </a:solidFill>
              </a:rPr>
              <a:t> 않음</a:t>
            </a:r>
          </a:p>
          <a:p>
            <a:r>
              <a:rPr lang="ko-KR" altLang="en-US" sz="2800" dirty="0">
                <a:solidFill>
                  <a:schemeClr val="tx1"/>
                </a:solidFill>
              </a:rPr>
              <a:t>공정한 헌법의 목적 중 하나는 좋은 시민</a:t>
            </a:r>
            <a:r>
              <a:rPr lang="en-US" altLang="ko-KR" sz="2800" dirty="0">
                <a:solidFill>
                  <a:schemeClr val="tx1"/>
                </a:solidFill>
              </a:rPr>
              <a:t>, </a:t>
            </a:r>
            <a:r>
              <a:rPr lang="ko-KR" altLang="en-US" sz="2800" dirty="0">
                <a:solidFill>
                  <a:schemeClr val="tx1"/>
                </a:solidFill>
              </a:rPr>
              <a:t>좋은 인격을 키우는 일</a:t>
            </a:r>
            <a:endParaRPr lang="en-US" altLang="ko-K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408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br>
              <a:rPr lang="en-US" altLang="ko-KR" dirty="0">
                <a:solidFill>
                  <a:srgbClr val="0070C0"/>
                </a:solidFill>
              </a:rPr>
            </a:br>
            <a:r>
              <a:rPr lang="ko-KR" altLang="en-US" dirty="0">
                <a:solidFill>
                  <a:srgbClr val="0070C0"/>
                </a:solidFill>
              </a:rPr>
              <a:t>토론 주제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A77701-8C3B-49D0-B34F-FE9D9E3464F2}"/>
              </a:ext>
            </a:extLst>
          </p:cNvPr>
          <p:cNvSpPr txBox="1"/>
          <p:nvPr/>
        </p:nvSpPr>
        <p:spPr>
          <a:xfrm>
            <a:off x="359591" y="2373326"/>
            <a:ext cx="11493852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ko-KR" altLang="en-US" sz="2800" dirty="0">
                <a:solidFill>
                  <a:schemeClr val="tx1"/>
                </a:solidFill>
              </a:rPr>
              <a:t>학교 또는 학급에서 연대의무는 존재하는가</a:t>
            </a:r>
            <a:r>
              <a:rPr lang="en-US" altLang="ko-KR" sz="2800" dirty="0">
                <a:solidFill>
                  <a:schemeClr val="tx1"/>
                </a:solidFill>
              </a:rPr>
              <a:t>?</a:t>
            </a:r>
          </a:p>
          <a:p>
            <a:pPr marL="514350" indent="-514350">
              <a:buAutoNum type="arabicPeriod"/>
            </a:pPr>
            <a:r>
              <a:rPr lang="ko-KR" altLang="en-US" sz="2800" dirty="0">
                <a:solidFill>
                  <a:schemeClr val="tx1"/>
                </a:solidFill>
              </a:rPr>
              <a:t>학교에서 교사는 </a:t>
            </a:r>
            <a:r>
              <a:rPr lang="ko-KR" altLang="en-US" sz="2800" dirty="0" err="1">
                <a:solidFill>
                  <a:schemeClr val="tx1"/>
                </a:solidFill>
              </a:rPr>
              <a:t>내러티브적</a:t>
            </a:r>
            <a:r>
              <a:rPr lang="ko-KR" altLang="en-US" sz="2800" dirty="0">
                <a:solidFill>
                  <a:schemeClr val="tx1"/>
                </a:solidFill>
              </a:rPr>
              <a:t> 존재인가</a:t>
            </a:r>
            <a:r>
              <a:rPr lang="en-US" altLang="ko-KR" sz="2800" dirty="0">
                <a:solidFill>
                  <a:schemeClr val="tx1"/>
                </a:solidFill>
              </a:rPr>
              <a:t>?</a:t>
            </a:r>
          </a:p>
          <a:p>
            <a:pPr marL="514350" indent="-514350">
              <a:buAutoNum type="arabicPeriod"/>
            </a:pPr>
            <a:endParaRPr lang="en-US" altLang="ko-KR" sz="2800" dirty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ko-KR" altLang="en-US" sz="2800" dirty="0">
                <a:solidFill>
                  <a:schemeClr val="tx1"/>
                </a:solidFill>
              </a:rPr>
              <a:t>같은 </a:t>
            </a:r>
            <a:r>
              <a:rPr lang="ko-KR" altLang="en-US" sz="2800" dirty="0" err="1">
                <a:solidFill>
                  <a:schemeClr val="tx1"/>
                </a:solidFill>
              </a:rPr>
              <a:t>시민끼리의</a:t>
            </a:r>
            <a:r>
              <a:rPr lang="ko-KR" altLang="en-US" sz="2800" dirty="0">
                <a:solidFill>
                  <a:schemeClr val="tx1"/>
                </a:solidFill>
              </a:rPr>
              <a:t> 의무는 다른 나라 사람에 대한 의무를 넘어 서는가</a:t>
            </a:r>
            <a:r>
              <a:rPr lang="en-US" altLang="ko-KR" sz="2800" dirty="0">
                <a:solidFill>
                  <a:schemeClr val="tx1"/>
                </a:solidFill>
              </a:rPr>
              <a:t>?</a:t>
            </a:r>
          </a:p>
          <a:p>
            <a:pPr marL="514350" indent="-514350">
              <a:buAutoNum type="arabicPeriod"/>
            </a:pPr>
            <a:r>
              <a:rPr lang="ko-KR" altLang="en-US" sz="2800" dirty="0">
                <a:solidFill>
                  <a:schemeClr val="tx1"/>
                </a:solidFill>
              </a:rPr>
              <a:t>그렇다면 그 의무를 합의만으로 설명할 수 있는가</a:t>
            </a:r>
            <a:r>
              <a:rPr lang="en-US" altLang="ko-KR" sz="2800" dirty="0">
                <a:solidFill>
                  <a:schemeClr val="tx1"/>
                </a:solidFill>
              </a:rPr>
              <a:t>?</a:t>
            </a:r>
          </a:p>
          <a:p>
            <a:pPr marL="514350" indent="-514350">
              <a:buAutoNum type="arabicPeriod"/>
            </a:pPr>
            <a:endParaRPr lang="en-US" altLang="ko-KR" sz="2800" dirty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ko-KR" altLang="en-US" sz="2800" dirty="0">
                <a:solidFill>
                  <a:schemeClr val="tx1"/>
                </a:solidFill>
              </a:rPr>
              <a:t>부모나 자녀가 중범죄를 저질렀을 경우 신고하지 않고 </a:t>
            </a:r>
            <a:br>
              <a:rPr lang="en-US" altLang="ko-KR" sz="2800" dirty="0">
                <a:solidFill>
                  <a:schemeClr val="tx1"/>
                </a:solidFill>
              </a:rPr>
            </a:br>
            <a:r>
              <a:rPr lang="ko-KR" altLang="en-US" sz="2800" dirty="0">
                <a:solidFill>
                  <a:schemeClr val="tx1"/>
                </a:solidFill>
              </a:rPr>
              <a:t>숨겨주는 것은 정의의 관점에서 </a:t>
            </a:r>
            <a:r>
              <a:rPr lang="ko-KR" altLang="en-US" sz="2800" dirty="0" err="1">
                <a:solidFill>
                  <a:schemeClr val="tx1"/>
                </a:solidFill>
              </a:rPr>
              <a:t>어떠한가</a:t>
            </a:r>
            <a:r>
              <a:rPr lang="en-US" altLang="ko-KR" sz="2800" dirty="0">
                <a:solidFill>
                  <a:schemeClr val="tx1"/>
                </a:solidFill>
              </a:rPr>
              <a:t>? </a:t>
            </a:r>
            <a:r>
              <a:rPr lang="ko-KR" altLang="en-US" sz="2800" dirty="0">
                <a:solidFill>
                  <a:schemeClr val="tx1"/>
                </a:solidFill>
              </a:rPr>
              <a:t>우리나라는</a:t>
            </a:r>
            <a:r>
              <a:rPr lang="en-US" altLang="ko-KR" sz="2800" dirty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62845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n-US" altLang="ko-KR" dirty="0">
                <a:solidFill>
                  <a:srgbClr val="0070C0"/>
                </a:solidFill>
              </a:rPr>
              <a:t>10</a:t>
            </a:r>
            <a:r>
              <a:rPr lang="ko-KR" altLang="en-US" dirty="0">
                <a:solidFill>
                  <a:srgbClr val="0070C0"/>
                </a:solidFill>
              </a:rPr>
              <a:t>장</a:t>
            </a:r>
            <a:br>
              <a:rPr lang="en-US" altLang="ko-KR" dirty="0">
                <a:solidFill>
                  <a:srgbClr val="0070C0"/>
                </a:solidFill>
              </a:rPr>
            </a:br>
            <a:r>
              <a:rPr lang="ko-KR" altLang="en-US" dirty="0">
                <a:solidFill>
                  <a:srgbClr val="0070C0"/>
                </a:solidFill>
              </a:rPr>
              <a:t>정의와 공동선</a:t>
            </a:r>
            <a:endParaRPr dirty="0">
              <a:solidFill>
                <a:srgbClr val="0070C0"/>
              </a:solidFill>
            </a:endParaRPr>
          </a:p>
        </p:txBody>
      </p:sp>
      <p:grpSp>
        <p:nvGrpSpPr>
          <p:cNvPr id="3" name="그룹 2">
            <a:extLst>
              <a:ext uri="{FF2B5EF4-FFF2-40B4-BE49-F238E27FC236}">
                <a16:creationId xmlns:a16="http://schemas.microsoft.com/office/drawing/2014/main" id="{BED510E5-ED67-4609-A8BE-1DC10890032E}"/>
              </a:ext>
            </a:extLst>
          </p:cNvPr>
          <p:cNvGrpSpPr/>
          <p:nvPr/>
        </p:nvGrpSpPr>
        <p:grpSpPr>
          <a:xfrm>
            <a:off x="1619019" y="2268858"/>
            <a:ext cx="6546786" cy="882396"/>
            <a:chOff x="1619019" y="2268858"/>
            <a:chExt cx="6546786" cy="882396"/>
          </a:xfrm>
        </p:grpSpPr>
        <p:sp>
          <p:nvSpPr>
            <p:cNvPr id="6" name="object 12">
              <a:extLst>
                <a:ext uri="{FF2B5EF4-FFF2-40B4-BE49-F238E27FC236}">
                  <a16:creationId xmlns:a16="http://schemas.microsoft.com/office/drawing/2014/main" id="{3024479E-EE46-4992-A72F-9B51755A6CA1}"/>
                </a:ext>
              </a:extLst>
            </p:cNvPr>
            <p:cNvSpPr/>
            <p:nvPr/>
          </p:nvSpPr>
          <p:spPr>
            <a:xfrm>
              <a:off x="1876575" y="2268858"/>
              <a:ext cx="6289230" cy="88239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600"/>
            </a:p>
          </p:txBody>
        </p:sp>
        <p:sp>
          <p:nvSpPr>
            <p:cNvPr id="7" name="object 13">
              <a:extLst>
                <a:ext uri="{FF2B5EF4-FFF2-40B4-BE49-F238E27FC236}">
                  <a16:creationId xmlns:a16="http://schemas.microsoft.com/office/drawing/2014/main" id="{7F89827B-0EBA-4C44-907A-5767F67BB977}"/>
                </a:ext>
              </a:extLst>
            </p:cNvPr>
            <p:cNvSpPr/>
            <p:nvPr/>
          </p:nvSpPr>
          <p:spPr>
            <a:xfrm>
              <a:off x="1908579" y="2301761"/>
              <a:ext cx="6065840" cy="768350"/>
            </a:xfrm>
            <a:custGeom>
              <a:avLst/>
              <a:gdLst/>
              <a:ahLst/>
              <a:cxnLst/>
              <a:rect l="l" t="t" r="r" b="b"/>
              <a:pathLst>
                <a:path w="2658109" h="768350">
                  <a:moveTo>
                    <a:pt x="0" y="768096"/>
                  </a:moveTo>
                  <a:lnTo>
                    <a:pt x="2657856" y="768096"/>
                  </a:lnTo>
                  <a:lnTo>
                    <a:pt x="2657856" y="0"/>
                  </a:lnTo>
                  <a:lnTo>
                    <a:pt x="0" y="0"/>
                  </a:lnTo>
                  <a:lnTo>
                    <a:pt x="0" y="76809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600"/>
            </a:p>
          </p:txBody>
        </p:sp>
        <p:sp>
          <p:nvSpPr>
            <p:cNvPr id="8" name="object 14">
              <a:extLst>
                <a:ext uri="{FF2B5EF4-FFF2-40B4-BE49-F238E27FC236}">
                  <a16:creationId xmlns:a16="http://schemas.microsoft.com/office/drawing/2014/main" id="{34888E1D-B262-4571-8B4D-E860F9775E9C}"/>
                </a:ext>
              </a:extLst>
            </p:cNvPr>
            <p:cNvSpPr/>
            <p:nvPr/>
          </p:nvSpPr>
          <p:spPr>
            <a:xfrm>
              <a:off x="1908579" y="2300862"/>
              <a:ext cx="6065840" cy="768350"/>
            </a:xfrm>
            <a:custGeom>
              <a:avLst/>
              <a:gdLst/>
              <a:ahLst/>
              <a:cxnLst/>
              <a:rect l="l" t="t" r="r" b="b"/>
              <a:pathLst>
                <a:path w="2658109" h="768350">
                  <a:moveTo>
                    <a:pt x="0" y="768096"/>
                  </a:moveTo>
                  <a:lnTo>
                    <a:pt x="2657856" y="768096"/>
                  </a:lnTo>
                  <a:lnTo>
                    <a:pt x="2657856" y="0"/>
                  </a:lnTo>
                  <a:lnTo>
                    <a:pt x="0" y="0"/>
                  </a:lnTo>
                  <a:lnTo>
                    <a:pt x="0" y="768096"/>
                  </a:lnTo>
                  <a:close/>
                </a:path>
              </a:pathLst>
            </a:custGeom>
            <a:ln w="12192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 sz="1600"/>
            </a:p>
          </p:txBody>
        </p:sp>
        <p:sp>
          <p:nvSpPr>
            <p:cNvPr id="9" name="object 15">
              <a:extLst>
                <a:ext uri="{FF2B5EF4-FFF2-40B4-BE49-F238E27FC236}">
                  <a16:creationId xmlns:a16="http://schemas.microsoft.com/office/drawing/2014/main" id="{3D4B1CE2-717E-4DED-BD08-410C22E6177C}"/>
                </a:ext>
              </a:extLst>
            </p:cNvPr>
            <p:cNvSpPr txBox="1"/>
            <p:nvPr/>
          </p:nvSpPr>
          <p:spPr>
            <a:xfrm>
              <a:off x="2291357" y="2484849"/>
              <a:ext cx="3609712" cy="443711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spcBef>
                  <a:spcPts val="100"/>
                </a:spcBef>
              </a:pPr>
              <a:r>
                <a:rPr lang="ko-KR" altLang="en-US" sz="2800" spc="-30" dirty="0">
                  <a:latin typeface="Noto Sans CJK JP Regular"/>
                  <a:cs typeface="Noto Sans CJK JP Regular"/>
                </a:rPr>
                <a:t>시민의식</a:t>
              </a:r>
              <a:r>
                <a:rPr lang="en-US" altLang="ko-KR" sz="2800" spc="-30" dirty="0">
                  <a:latin typeface="Noto Sans CJK JP Regular"/>
                  <a:cs typeface="Noto Sans CJK JP Regular"/>
                </a:rPr>
                <a:t>, </a:t>
              </a:r>
              <a:r>
                <a:rPr lang="ko-KR" altLang="en-US" sz="2800" spc="-30" dirty="0">
                  <a:latin typeface="Noto Sans CJK JP Regular"/>
                  <a:cs typeface="Noto Sans CJK JP Regular"/>
                </a:rPr>
                <a:t>희생</a:t>
              </a:r>
              <a:r>
                <a:rPr lang="en-US" altLang="ko-KR" sz="2800" spc="-30" dirty="0">
                  <a:latin typeface="Noto Sans CJK JP Regular"/>
                  <a:cs typeface="Noto Sans CJK JP Regular"/>
                </a:rPr>
                <a:t>, </a:t>
              </a:r>
              <a:r>
                <a:rPr lang="ko-KR" altLang="en-US" sz="2800" spc="-30" dirty="0">
                  <a:latin typeface="Noto Sans CJK JP Regular"/>
                  <a:cs typeface="Noto Sans CJK JP Regular"/>
                </a:rPr>
                <a:t>봉사</a:t>
              </a:r>
            </a:p>
          </p:txBody>
        </p:sp>
        <p:sp>
          <p:nvSpPr>
            <p:cNvPr id="18" name="object 27">
              <a:extLst>
                <a:ext uri="{FF2B5EF4-FFF2-40B4-BE49-F238E27FC236}">
                  <a16:creationId xmlns:a16="http://schemas.microsoft.com/office/drawing/2014/main" id="{5C89905B-AF87-4AE2-B563-F17BE867B5B1}"/>
                </a:ext>
              </a:extLst>
            </p:cNvPr>
            <p:cNvSpPr/>
            <p:nvPr/>
          </p:nvSpPr>
          <p:spPr>
            <a:xfrm>
              <a:off x="1619019" y="2387730"/>
              <a:ext cx="579120" cy="579120"/>
            </a:xfrm>
            <a:custGeom>
              <a:avLst/>
              <a:gdLst/>
              <a:ahLst/>
              <a:cxnLst/>
              <a:rect l="l" t="t" r="r" b="b"/>
              <a:pathLst>
                <a:path w="579120" h="579119">
                  <a:moveTo>
                    <a:pt x="289560" y="0"/>
                  </a:moveTo>
                  <a:lnTo>
                    <a:pt x="242598" y="3790"/>
                  </a:lnTo>
                  <a:lnTo>
                    <a:pt x="198046" y="14764"/>
                  </a:lnTo>
                  <a:lnTo>
                    <a:pt x="156502" y="32325"/>
                  </a:lnTo>
                  <a:lnTo>
                    <a:pt x="118561" y="55875"/>
                  </a:lnTo>
                  <a:lnTo>
                    <a:pt x="84820" y="84820"/>
                  </a:lnTo>
                  <a:lnTo>
                    <a:pt x="55875" y="118561"/>
                  </a:lnTo>
                  <a:lnTo>
                    <a:pt x="32325" y="156502"/>
                  </a:lnTo>
                  <a:lnTo>
                    <a:pt x="14764" y="198046"/>
                  </a:lnTo>
                  <a:lnTo>
                    <a:pt x="3790" y="242598"/>
                  </a:lnTo>
                  <a:lnTo>
                    <a:pt x="0" y="289560"/>
                  </a:lnTo>
                  <a:lnTo>
                    <a:pt x="3790" y="336521"/>
                  </a:lnTo>
                  <a:lnTo>
                    <a:pt x="14764" y="381073"/>
                  </a:lnTo>
                  <a:lnTo>
                    <a:pt x="32325" y="422617"/>
                  </a:lnTo>
                  <a:lnTo>
                    <a:pt x="55875" y="460558"/>
                  </a:lnTo>
                  <a:lnTo>
                    <a:pt x="84820" y="494299"/>
                  </a:lnTo>
                  <a:lnTo>
                    <a:pt x="118561" y="523244"/>
                  </a:lnTo>
                  <a:lnTo>
                    <a:pt x="156502" y="546794"/>
                  </a:lnTo>
                  <a:lnTo>
                    <a:pt x="198046" y="564355"/>
                  </a:lnTo>
                  <a:lnTo>
                    <a:pt x="242598" y="575329"/>
                  </a:lnTo>
                  <a:lnTo>
                    <a:pt x="289560" y="579119"/>
                  </a:lnTo>
                  <a:lnTo>
                    <a:pt x="336521" y="575329"/>
                  </a:lnTo>
                  <a:lnTo>
                    <a:pt x="381073" y="564355"/>
                  </a:lnTo>
                  <a:lnTo>
                    <a:pt x="422617" y="546794"/>
                  </a:lnTo>
                  <a:lnTo>
                    <a:pt x="460558" y="523244"/>
                  </a:lnTo>
                  <a:lnTo>
                    <a:pt x="494299" y="494299"/>
                  </a:lnTo>
                  <a:lnTo>
                    <a:pt x="523244" y="460558"/>
                  </a:lnTo>
                  <a:lnTo>
                    <a:pt x="546794" y="422617"/>
                  </a:lnTo>
                  <a:lnTo>
                    <a:pt x="564355" y="381073"/>
                  </a:lnTo>
                  <a:lnTo>
                    <a:pt x="575329" y="336521"/>
                  </a:lnTo>
                  <a:lnTo>
                    <a:pt x="579120" y="289560"/>
                  </a:lnTo>
                  <a:lnTo>
                    <a:pt x="575329" y="242598"/>
                  </a:lnTo>
                  <a:lnTo>
                    <a:pt x="564355" y="198046"/>
                  </a:lnTo>
                  <a:lnTo>
                    <a:pt x="546794" y="156502"/>
                  </a:lnTo>
                  <a:lnTo>
                    <a:pt x="523244" y="118561"/>
                  </a:lnTo>
                  <a:lnTo>
                    <a:pt x="494299" y="84820"/>
                  </a:lnTo>
                  <a:lnTo>
                    <a:pt x="460558" y="55875"/>
                  </a:lnTo>
                  <a:lnTo>
                    <a:pt x="422617" y="32325"/>
                  </a:lnTo>
                  <a:lnTo>
                    <a:pt x="381073" y="14764"/>
                  </a:lnTo>
                  <a:lnTo>
                    <a:pt x="336521" y="3790"/>
                  </a:lnTo>
                  <a:lnTo>
                    <a:pt x="289560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 sz="1600"/>
            </a:p>
          </p:txBody>
        </p:sp>
        <p:sp>
          <p:nvSpPr>
            <p:cNvPr id="19" name="object 28">
              <a:extLst>
                <a:ext uri="{FF2B5EF4-FFF2-40B4-BE49-F238E27FC236}">
                  <a16:creationId xmlns:a16="http://schemas.microsoft.com/office/drawing/2014/main" id="{D6744B13-A034-4C6A-9371-CFEEEFC672DA}"/>
                </a:ext>
              </a:extLst>
            </p:cNvPr>
            <p:cNvSpPr txBox="1"/>
            <p:nvPr/>
          </p:nvSpPr>
          <p:spPr>
            <a:xfrm>
              <a:off x="1818791" y="2492377"/>
              <a:ext cx="178435" cy="290464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5"/>
                </a:spcBef>
              </a:pPr>
              <a:r>
                <a:rPr spc="90" dirty="0">
                  <a:solidFill>
                    <a:srgbClr val="FFFFFF"/>
                  </a:solidFill>
                  <a:latin typeface="Noto Sans CJK JP Regular"/>
                  <a:cs typeface="Noto Sans CJK JP Regular"/>
                </a:rPr>
                <a:t>1</a:t>
              </a:r>
              <a:endParaRPr>
                <a:latin typeface="Noto Sans CJK JP Regular"/>
                <a:cs typeface="Noto Sans CJK JP Regular"/>
              </a:endParaRPr>
            </a:p>
          </p:txBody>
        </p:sp>
      </p:grpSp>
      <p:grpSp>
        <p:nvGrpSpPr>
          <p:cNvPr id="26" name="그룹 25">
            <a:extLst>
              <a:ext uri="{FF2B5EF4-FFF2-40B4-BE49-F238E27FC236}">
                <a16:creationId xmlns:a16="http://schemas.microsoft.com/office/drawing/2014/main" id="{63FCEE31-1354-4897-8766-CE32C49B6982}"/>
              </a:ext>
            </a:extLst>
          </p:cNvPr>
          <p:cNvGrpSpPr/>
          <p:nvPr/>
        </p:nvGrpSpPr>
        <p:grpSpPr>
          <a:xfrm>
            <a:off x="1622562" y="3229327"/>
            <a:ext cx="6546786" cy="882396"/>
            <a:chOff x="1619019" y="2268858"/>
            <a:chExt cx="6546786" cy="882396"/>
          </a:xfrm>
        </p:grpSpPr>
        <p:sp>
          <p:nvSpPr>
            <p:cNvPr id="27" name="object 12">
              <a:extLst>
                <a:ext uri="{FF2B5EF4-FFF2-40B4-BE49-F238E27FC236}">
                  <a16:creationId xmlns:a16="http://schemas.microsoft.com/office/drawing/2014/main" id="{5A3D1337-B2A4-4DC1-AA94-DA203AC8DFBC}"/>
                </a:ext>
              </a:extLst>
            </p:cNvPr>
            <p:cNvSpPr/>
            <p:nvPr/>
          </p:nvSpPr>
          <p:spPr>
            <a:xfrm>
              <a:off x="1876575" y="2268858"/>
              <a:ext cx="6289230" cy="88239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600"/>
            </a:p>
          </p:txBody>
        </p:sp>
        <p:sp>
          <p:nvSpPr>
            <p:cNvPr id="28" name="object 13">
              <a:extLst>
                <a:ext uri="{FF2B5EF4-FFF2-40B4-BE49-F238E27FC236}">
                  <a16:creationId xmlns:a16="http://schemas.microsoft.com/office/drawing/2014/main" id="{74AD439D-216A-4DBC-85B8-C77FF6F238D7}"/>
                </a:ext>
              </a:extLst>
            </p:cNvPr>
            <p:cNvSpPr/>
            <p:nvPr/>
          </p:nvSpPr>
          <p:spPr>
            <a:xfrm>
              <a:off x="1908579" y="2301761"/>
              <a:ext cx="6065840" cy="768350"/>
            </a:xfrm>
            <a:custGeom>
              <a:avLst/>
              <a:gdLst/>
              <a:ahLst/>
              <a:cxnLst/>
              <a:rect l="l" t="t" r="r" b="b"/>
              <a:pathLst>
                <a:path w="2658109" h="768350">
                  <a:moveTo>
                    <a:pt x="0" y="768096"/>
                  </a:moveTo>
                  <a:lnTo>
                    <a:pt x="2657856" y="768096"/>
                  </a:lnTo>
                  <a:lnTo>
                    <a:pt x="2657856" y="0"/>
                  </a:lnTo>
                  <a:lnTo>
                    <a:pt x="0" y="0"/>
                  </a:lnTo>
                  <a:lnTo>
                    <a:pt x="0" y="76809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600"/>
            </a:p>
          </p:txBody>
        </p:sp>
        <p:sp>
          <p:nvSpPr>
            <p:cNvPr id="29" name="object 14">
              <a:extLst>
                <a:ext uri="{FF2B5EF4-FFF2-40B4-BE49-F238E27FC236}">
                  <a16:creationId xmlns:a16="http://schemas.microsoft.com/office/drawing/2014/main" id="{3BDB128C-2466-4615-BED3-A898D807267D}"/>
                </a:ext>
              </a:extLst>
            </p:cNvPr>
            <p:cNvSpPr/>
            <p:nvPr/>
          </p:nvSpPr>
          <p:spPr>
            <a:xfrm>
              <a:off x="1908579" y="2300862"/>
              <a:ext cx="6065840" cy="768350"/>
            </a:xfrm>
            <a:custGeom>
              <a:avLst/>
              <a:gdLst/>
              <a:ahLst/>
              <a:cxnLst/>
              <a:rect l="l" t="t" r="r" b="b"/>
              <a:pathLst>
                <a:path w="2658109" h="768350">
                  <a:moveTo>
                    <a:pt x="0" y="768096"/>
                  </a:moveTo>
                  <a:lnTo>
                    <a:pt x="2657856" y="768096"/>
                  </a:lnTo>
                  <a:lnTo>
                    <a:pt x="2657856" y="0"/>
                  </a:lnTo>
                  <a:lnTo>
                    <a:pt x="0" y="0"/>
                  </a:lnTo>
                  <a:lnTo>
                    <a:pt x="0" y="768096"/>
                  </a:lnTo>
                  <a:close/>
                </a:path>
              </a:pathLst>
            </a:custGeom>
            <a:ln w="12192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 sz="1600"/>
            </a:p>
          </p:txBody>
        </p:sp>
        <p:sp>
          <p:nvSpPr>
            <p:cNvPr id="30" name="object 15">
              <a:extLst>
                <a:ext uri="{FF2B5EF4-FFF2-40B4-BE49-F238E27FC236}">
                  <a16:creationId xmlns:a16="http://schemas.microsoft.com/office/drawing/2014/main" id="{9DB9201B-0B43-4E28-9973-11FFDB98625D}"/>
                </a:ext>
              </a:extLst>
            </p:cNvPr>
            <p:cNvSpPr txBox="1"/>
            <p:nvPr/>
          </p:nvSpPr>
          <p:spPr>
            <a:xfrm>
              <a:off x="2291357" y="2484849"/>
              <a:ext cx="3609712" cy="443711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spcBef>
                  <a:spcPts val="100"/>
                </a:spcBef>
              </a:pPr>
              <a:r>
                <a:rPr lang="ko-KR" altLang="en-US" sz="2800" spc="-30" dirty="0">
                  <a:latin typeface="Noto Sans CJK JP Regular"/>
                  <a:cs typeface="Noto Sans CJK JP Regular"/>
                </a:rPr>
                <a:t>시장의 도덕적 한계</a:t>
              </a:r>
            </a:p>
          </p:txBody>
        </p:sp>
        <p:sp>
          <p:nvSpPr>
            <p:cNvPr id="31" name="object 27">
              <a:extLst>
                <a:ext uri="{FF2B5EF4-FFF2-40B4-BE49-F238E27FC236}">
                  <a16:creationId xmlns:a16="http://schemas.microsoft.com/office/drawing/2014/main" id="{6204ABB4-1F8B-46E2-ADCE-D8A401842872}"/>
                </a:ext>
              </a:extLst>
            </p:cNvPr>
            <p:cNvSpPr/>
            <p:nvPr/>
          </p:nvSpPr>
          <p:spPr>
            <a:xfrm>
              <a:off x="1619019" y="2387730"/>
              <a:ext cx="579120" cy="579120"/>
            </a:xfrm>
            <a:custGeom>
              <a:avLst/>
              <a:gdLst/>
              <a:ahLst/>
              <a:cxnLst/>
              <a:rect l="l" t="t" r="r" b="b"/>
              <a:pathLst>
                <a:path w="579120" h="579119">
                  <a:moveTo>
                    <a:pt x="289560" y="0"/>
                  </a:moveTo>
                  <a:lnTo>
                    <a:pt x="242598" y="3790"/>
                  </a:lnTo>
                  <a:lnTo>
                    <a:pt x="198046" y="14764"/>
                  </a:lnTo>
                  <a:lnTo>
                    <a:pt x="156502" y="32325"/>
                  </a:lnTo>
                  <a:lnTo>
                    <a:pt x="118561" y="55875"/>
                  </a:lnTo>
                  <a:lnTo>
                    <a:pt x="84820" y="84820"/>
                  </a:lnTo>
                  <a:lnTo>
                    <a:pt x="55875" y="118561"/>
                  </a:lnTo>
                  <a:lnTo>
                    <a:pt x="32325" y="156502"/>
                  </a:lnTo>
                  <a:lnTo>
                    <a:pt x="14764" y="198046"/>
                  </a:lnTo>
                  <a:lnTo>
                    <a:pt x="3790" y="242598"/>
                  </a:lnTo>
                  <a:lnTo>
                    <a:pt x="0" y="289560"/>
                  </a:lnTo>
                  <a:lnTo>
                    <a:pt x="3790" y="336521"/>
                  </a:lnTo>
                  <a:lnTo>
                    <a:pt x="14764" y="381073"/>
                  </a:lnTo>
                  <a:lnTo>
                    <a:pt x="32325" y="422617"/>
                  </a:lnTo>
                  <a:lnTo>
                    <a:pt x="55875" y="460558"/>
                  </a:lnTo>
                  <a:lnTo>
                    <a:pt x="84820" y="494299"/>
                  </a:lnTo>
                  <a:lnTo>
                    <a:pt x="118561" y="523244"/>
                  </a:lnTo>
                  <a:lnTo>
                    <a:pt x="156502" y="546794"/>
                  </a:lnTo>
                  <a:lnTo>
                    <a:pt x="198046" y="564355"/>
                  </a:lnTo>
                  <a:lnTo>
                    <a:pt x="242598" y="575329"/>
                  </a:lnTo>
                  <a:lnTo>
                    <a:pt x="289560" y="579119"/>
                  </a:lnTo>
                  <a:lnTo>
                    <a:pt x="336521" y="575329"/>
                  </a:lnTo>
                  <a:lnTo>
                    <a:pt x="381073" y="564355"/>
                  </a:lnTo>
                  <a:lnTo>
                    <a:pt x="422617" y="546794"/>
                  </a:lnTo>
                  <a:lnTo>
                    <a:pt x="460558" y="523244"/>
                  </a:lnTo>
                  <a:lnTo>
                    <a:pt x="494299" y="494299"/>
                  </a:lnTo>
                  <a:lnTo>
                    <a:pt x="523244" y="460558"/>
                  </a:lnTo>
                  <a:lnTo>
                    <a:pt x="546794" y="422617"/>
                  </a:lnTo>
                  <a:lnTo>
                    <a:pt x="564355" y="381073"/>
                  </a:lnTo>
                  <a:lnTo>
                    <a:pt x="575329" y="336521"/>
                  </a:lnTo>
                  <a:lnTo>
                    <a:pt x="579120" y="289560"/>
                  </a:lnTo>
                  <a:lnTo>
                    <a:pt x="575329" y="242598"/>
                  </a:lnTo>
                  <a:lnTo>
                    <a:pt x="564355" y="198046"/>
                  </a:lnTo>
                  <a:lnTo>
                    <a:pt x="546794" y="156502"/>
                  </a:lnTo>
                  <a:lnTo>
                    <a:pt x="523244" y="118561"/>
                  </a:lnTo>
                  <a:lnTo>
                    <a:pt x="494299" y="84820"/>
                  </a:lnTo>
                  <a:lnTo>
                    <a:pt x="460558" y="55875"/>
                  </a:lnTo>
                  <a:lnTo>
                    <a:pt x="422617" y="32325"/>
                  </a:lnTo>
                  <a:lnTo>
                    <a:pt x="381073" y="14764"/>
                  </a:lnTo>
                  <a:lnTo>
                    <a:pt x="336521" y="3790"/>
                  </a:lnTo>
                  <a:lnTo>
                    <a:pt x="289560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 sz="1600"/>
            </a:p>
          </p:txBody>
        </p:sp>
        <p:sp>
          <p:nvSpPr>
            <p:cNvPr id="32" name="object 28">
              <a:extLst>
                <a:ext uri="{FF2B5EF4-FFF2-40B4-BE49-F238E27FC236}">
                  <a16:creationId xmlns:a16="http://schemas.microsoft.com/office/drawing/2014/main" id="{EEDEED43-CC19-4F28-ACF1-8AC0EDAB310B}"/>
                </a:ext>
              </a:extLst>
            </p:cNvPr>
            <p:cNvSpPr txBox="1"/>
            <p:nvPr/>
          </p:nvSpPr>
          <p:spPr>
            <a:xfrm>
              <a:off x="1818791" y="2492377"/>
              <a:ext cx="178435" cy="228909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5"/>
                </a:spcBef>
              </a:pPr>
              <a:r>
                <a:rPr lang="en-US" altLang="ko-KR" spc="90" dirty="0">
                  <a:solidFill>
                    <a:srgbClr val="FFFFFF"/>
                  </a:solidFill>
                  <a:latin typeface="Noto Sans CJK JP Regular"/>
                  <a:cs typeface="Noto Sans CJK JP Regular"/>
                </a:rPr>
                <a:t>2</a:t>
              </a:r>
              <a:endParaRPr dirty="0">
                <a:latin typeface="Noto Sans CJK JP Regular"/>
                <a:cs typeface="Noto Sans CJK JP Regular"/>
              </a:endParaRPr>
            </a:p>
          </p:txBody>
        </p:sp>
      </p:grpSp>
      <p:grpSp>
        <p:nvGrpSpPr>
          <p:cNvPr id="33" name="그룹 32">
            <a:extLst>
              <a:ext uri="{FF2B5EF4-FFF2-40B4-BE49-F238E27FC236}">
                <a16:creationId xmlns:a16="http://schemas.microsoft.com/office/drawing/2014/main" id="{423671C2-DAAD-4354-85DD-60B81026085B}"/>
              </a:ext>
            </a:extLst>
          </p:cNvPr>
          <p:cNvGrpSpPr/>
          <p:nvPr/>
        </p:nvGrpSpPr>
        <p:grpSpPr>
          <a:xfrm>
            <a:off x="1626105" y="4189796"/>
            <a:ext cx="6546786" cy="882396"/>
            <a:chOff x="1619019" y="2268858"/>
            <a:chExt cx="6546786" cy="882396"/>
          </a:xfrm>
        </p:grpSpPr>
        <p:sp>
          <p:nvSpPr>
            <p:cNvPr id="34" name="object 12">
              <a:extLst>
                <a:ext uri="{FF2B5EF4-FFF2-40B4-BE49-F238E27FC236}">
                  <a16:creationId xmlns:a16="http://schemas.microsoft.com/office/drawing/2014/main" id="{0FC0EB0E-6DA7-46E5-BA31-9B1C2C3F8475}"/>
                </a:ext>
              </a:extLst>
            </p:cNvPr>
            <p:cNvSpPr/>
            <p:nvPr/>
          </p:nvSpPr>
          <p:spPr>
            <a:xfrm>
              <a:off x="1876575" y="2268858"/>
              <a:ext cx="6289230" cy="88239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600"/>
            </a:p>
          </p:txBody>
        </p:sp>
        <p:sp>
          <p:nvSpPr>
            <p:cNvPr id="35" name="object 13">
              <a:extLst>
                <a:ext uri="{FF2B5EF4-FFF2-40B4-BE49-F238E27FC236}">
                  <a16:creationId xmlns:a16="http://schemas.microsoft.com/office/drawing/2014/main" id="{AF953923-DB42-4F8D-8A5F-E1709D0C747F}"/>
                </a:ext>
              </a:extLst>
            </p:cNvPr>
            <p:cNvSpPr/>
            <p:nvPr/>
          </p:nvSpPr>
          <p:spPr>
            <a:xfrm>
              <a:off x="1908579" y="2301761"/>
              <a:ext cx="6065840" cy="768350"/>
            </a:xfrm>
            <a:custGeom>
              <a:avLst/>
              <a:gdLst/>
              <a:ahLst/>
              <a:cxnLst/>
              <a:rect l="l" t="t" r="r" b="b"/>
              <a:pathLst>
                <a:path w="2658109" h="768350">
                  <a:moveTo>
                    <a:pt x="0" y="768096"/>
                  </a:moveTo>
                  <a:lnTo>
                    <a:pt x="2657856" y="768096"/>
                  </a:lnTo>
                  <a:lnTo>
                    <a:pt x="2657856" y="0"/>
                  </a:lnTo>
                  <a:lnTo>
                    <a:pt x="0" y="0"/>
                  </a:lnTo>
                  <a:lnTo>
                    <a:pt x="0" y="76809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600"/>
            </a:p>
          </p:txBody>
        </p:sp>
        <p:sp>
          <p:nvSpPr>
            <p:cNvPr id="36" name="object 14">
              <a:extLst>
                <a:ext uri="{FF2B5EF4-FFF2-40B4-BE49-F238E27FC236}">
                  <a16:creationId xmlns:a16="http://schemas.microsoft.com/office/drawing/2014/main" id="{8721DFF3-3E08-4085-B599-2BB77838E743}"/>
                </a:ext>
              </a:extLst>
            </p:cNvPr>
            <p:cNvSpPr/>
            <p:nvPr/>
          </p:nvSpPr>
          <p:spPr>
            <a:xfrm>
              <a:off x="1908579" y="2300862"/>
              <a:ext cx="6065840" cy="768350"/>
            </a:xfrm>
            <a:custGeom>
              <a:avLst/>
              <a:gdLst/>
              <a:ahLst/>
              <a:cxnLst/>
              <a:rect l="l" t="t" r="r" b="b"/>
              <a:pathLst>
                <a:path w="2658109" h="768350">
                  <a:moveTo>
                    <a:pt x="0" y="768096"/>
                  </a:moveTo>
                  <a:lnTo>
                    <a:pt x="2657856" y="768096"/>
                  </a:lnTo>
                  <a:lnTo>
                    <a:pt x="2657856" y="0"/>
                  </a:lnTo>
                  <a:lnTo>
                    <a:pt x="0" y="0"/>
                  </a:lnTo>
                  <a:lnTo>
                    <a:pt x="0" y="768096"/>
                  </a:lnTo>
                  <a:close/>
                </a:path>
              </a:pathLst>
            </a:custGeom>
            <a:ln w="12192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 sz="1600"/>
            </a:p>
          </p:txBody>
        </p:sp>
        <p:sp>
          <p:nvSpPr>
            <p:cNvPr id="37" name="object 15">
              <a:extLst>
                <a:ext uri="{FF2B5EF4-FFF2-40B4-BE49-F238E27FC236}">
                  <a16:creationId xmlns:a16="http://schemas.microsoft.com/office/drawing/2014/main" id="{47BF2363-2174-4EF9-9EF3-3A8060F9B02C}"/>
                </a:ext>
              </a:extLst>
            </p:cNvPr>
            <p:cNvSpPr txBox="1"/>
            <p:nvPr/>
          </p:nvSpPr>
          <p:spPr>
            <a:xfrm>
              <a:off x="2291356" y="2484849"/>
              <a:ext cx="4474497" cy="443711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spcBef>
                  <a:spcPts val="100"/>
                </a:spcBef>
              </a:pPr>
              <a:r>
                <a:rPr lang="ko-KR" altLang="en-US" sz="2800" spc="-30" dirty="0">
                  <a:latin typeface="Noto Sans CJK JP Regular"/>
                  <a:cs typeface="Noto Sans CJK JP Regular"/>
                </a:rPr>
                <a:t>불평등</a:t>
              </a:r>
              <a:r>
                <a:rPr lang="en-US" altLang="ko-KR" sz="2800" spc="-30" dirty="0">
                  <a:latin typeface="Noto Sans CJK JP Regular"/>
                  <a:cs typeface="Noto Sans CJK JP Regular"/>
                </a:rPr>
                <a:t>, </a:t>
              </a:r>
              <a:r>
                <a:rPr lang="ko-KR" altLang="en-US" sz="2800" spc="-30" dirty="0">
                  <a:latin typeface="Noto Sans CJK JP Regular"/>
                  <a:cs typeface="Noto Sans CJK JP Regular"/>
                </a:rPr>
                <a:t>연대</a:t>
              </a:r>
              <a:r>
                <a:rPr lang="en-US" altLang="ko-KR" sz="2800" spc="-30" dirty="0">
                  <a:latin typeface="Noto Sans CJK JP Regular"/>
                  <a:cs typeface="Noto Sans CJK JP Regular"/>
                </a:rPr>
                <a:t>, </a:t>
              </a:r>
              <a:r>
                <a:rPr lang="ko-KR" altLang="en-US" sz="2800" spc="-30" dirty="0">
                  <a:latin typeface="Noto Sans CJK JP Regular"/>
                  <a:cs typeface="Noto Sans CJK JP Regular"/>
                </a:rPr>
                <a:t>시민의 미덕</a:t>
              </a:r>
            </a:p>
          </p:txBody>
        </p:sp>
        <p:sp>
          <p:nvSpPr>
            <p:cNvPr id="38" name="object 27">
              <a:extLst>
                <a:ext uri="{FF2B5EF4-FFF2-40B4-BE49-F238E27FC236}">
                  <a16:creationId xmlns:a16="http://schemas.microsoft.com/office/drawing/2014/main" id="{DEF5C59F-4864-4679-BECF-559752E793C1}"/>
                </a:ext>
              </a:extLst>
            </p:cNvPr>
            <p:cNvSpPr/>
            <p:nvPr/>
          </p:nvSpPr>
          <p:spPr>
            <a:xfrm>
              <a:off x="1619019" y="2387730"/>
              <a:ext cx="579120" cy="579120"/>
            </a:xfrm>
            <a:custGeom>
              <a:avLst/>
              <a:gdLst/>
              <a:ahLst/>
              <a:cxnLst/>
              <a:rect l="l" t="t" r="r" b="b"/>
              <a:pathLst>
                <a:path w="579120" h="579119">
                  <a:moveTo>
                    <a:pt x="289560" y="0"/>
                  </a:moveTo>
                  <a:lnTo>
                    <a:pt x="242598" y="3790"/>
                  </a:lnTo>
                  <a:lnTo>
                    <a:pt x="198046" y="14764"/>
                  </a:lnTo>
                  <a:lnTo>
                    <a:pt x="156502" y="32325"/>
                  </a:lnTo>
                  <a:lnTo>
                    <a:pt x="118561" y="55875"/>
                  </a:lnTo>
                  <a:lnTo>
                    <a:pt x="84820" y="84820"/>
                  </a:lnTo>
                  <a:lnTo>
                    <a:pt x="55875" y="118561"/>
                  </a:lnTo>
                  <a:lnTo>
                    <a:pt x="32325" y="156502"/>
                  </a:lnTo>
                  <a:lnTo>
                    <a:pt x="14764" y="198046"/>
                  </a:lnTo>
                  <a:lnTo>
                    <a:pt x="3790" y="242598"/>
                  </a:lnTo>
                  <a:lnTo>
                    <a:pt x="0" y="289560"/>
                  </a:lnTo>
                  <a:lnTo>
                    <a:pt x="3790" y="336521"/>
                  </a:lnTo>
                  <a:lnTo>
                    <a:pt x="14764" y="381073"/>
                  </a:lnTo>
                  <a:lnTo>
                    <a:pt x="32325" y="422617"/>
                  </a:lnTo>
                  <a:lnTo>
                    <a:pt x="55875" y="460558"/>
                  </a:lnTo>
                  <a:lnTo>
                    <a:pt x="84820" y="494299"/>
                  </a:lnTo>
                  <a:lnTo>
                    <a:pt x="118561" y="523244"/>
                  </a:lnTo>
                  <a:lnTo>
                    <a:pt x="156502" y="546794"/>
                  </a:lnTo>
                  <a:lnTo>
                    <a:pt x="198046" y="564355"/>
                  </a:lnTo>
                  <a:lnTo>
                    <a:pt x="242598" y="575329"/>
                  </a:lnTo>
                  <a:lnTo>
                    <a:pt x="289560" y="579119"/>
                  </a:lnTo>
                  <a:lnTo>
                    <a:pt x="336521" y="575329"/>
                  </a:lnTo>
                  <a:lnTo>
                    <a:pt x="381073" y="564355"/>
                  </a:lnTo>
                  <a:lnTo>
                    <a:pt x="422617" y="546794"/>
                  </a:lnTo>
                  <a:lnTo>
                    <a:pt x="460558" y="523244"/>
                  </a:lnTo>
                  <a:lnTo>
                    <a:pt x="494299" y="494299"/>
                  </a:lnTo>
                  <a:lnTo>
                    <a:pt x="523244" y="460558"/>
                  </a:lnTo>
                  <a:lnTo>
                    <a:pt x="546794" y="422617"/>
                  </a:lnTo>
                  <a:lnTo>
                    <a:pt x="564355" y="381073"/>
                  </a:lnTo>
                  <a:lnTo>
                    <a:pt x="575329" y="336521"/>
                  </a:lnTo>
                  <a:lnTo>
                    <a:pt x="579120" y="289560"/>
                  </a:lnTo>
                  <a:lnTo>
                    <a:pt x="575329" y="242598"/>
                  </a:lnTo>
                  <a:lnTo>
                    <a:pt x="564355" y="198046"/>
                  </a:lnTo>
                  <a:lnTo>
                    <a:pt x="546794" y="156502"/>
                  </a:lnTo>
                  <a:lnTo>
                    <a:pt x="523244" y="118561"/>
                  </a:lnTo>
                  <a:lnTo>
                    <a:pt x="494299" y="84820"/>
                  </a:lnTo>
                  <a:lnTo>
                    <a:pt x="460558" y="55875"/>
                  </a:lnTo>
                  <a:lnTo>
                    <a:pt x="422617" y="32325"/>
                  </a:lnTo>
                  <a:lnTo>
                    <a:pt x="381073" y="14764"/>
                  </a:lnTo>
                  <a:lnTo>
                    <a:pt x="336521" y="3790"/>
                  </a:lnTo>
                  <a:lnTo>
                    <a:pt x="289560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 sz="1600"/>
            </a:p>
          </p:txBody>
        </p:sp>
        <p:sp>
          <p:nvSpPr>
            <p:cNvPr id="39" name="object 28">
              <a:extLst>
                <a:ext uri="{FF2B5EF4-FFF2-40B4-BE49-F238E27FC236}">
                  <a16:creationId xmlns:a16="http://schemas.microsoft.com/office/drawing/2014/main" id="{2EEECEE3-445F-455F-9C9C-351D535EA4CD}"/>
                </a:ext>
              </a:extLst>
            </p:cNvPr>
            <p:cNvSpPr txBox="1"/>
            <p:nvPr/>
          </p:nvSpPr>
          <p:spPr>
            <a:xfrm>
              <a:off x="1818791" y="2492377"/>
              <a:ext cx="178435" cy="228909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5"/>
                </a:spcBef>
              </a:pPr>
              <a:r>
                <a:rPr lang="en-US" altLang="ko-KR" spc="90" dirty="0">
                  <a:solidFill>
                    <a:srgbClr val="FFFFFF"/>
                  </a:solidFill>
                  <a:latin typeface="Noto Sans CJK JP Regular"/>
                  <a:cs typeface="Noto Sans CJK JP Regular"/>
                </a:rPr>
                <a:t>3</a:t>
              </a:r>
              <a:endParaRPr dirty="0">
                <a:latin typeface="Noto Sans CJK JP Regular"/>
                <a:cs typeface="Noto Sans CJK JP Regular"/>
              </a:endParaRPr>
            </a:p>
          </p:txBody>
        </p:sp>
      </p:grpSp>
      <p:grpSp>
        <p:nvGrpSpPr>
          <p:cNvPr id="40" name="그룹 39">
            <a:extLst>
              <a:ext uri="{FF2B5EF4-FFF2-40B4-BE49-F238E27FC236}">
                <a16:creationId xmlns:a16="http://schemas.microsoft.com/office/drawing/2014/main" id="{11FFC121-E76A-4EC2-AE5C-8BE159094274}"/>
              </a:ext>
            </a:extLst>
          </p:cNvPr>
          <p:cNvGrpSpPr/>
          <p:nvPr/>
        </p:nvGrpSpPr>
        <p:grpSpPr>
          <a:xfrm>
            <a:off x="1629648" y="5150265"/>
            <a:ext cx="6546786" cy="882396"/>
            <a:chOff x="1619019" y="2268858"/>
            <a:chExt cx="6546786" cy="882396"/>
          </a:xfrm>
        </p:grpSpPr>
        <p:sp>
          <p:nvSpPr>
            <p:cNvPr id="41" name="object 12">
              <a:extLst>
                <a:ext uri="{FF2B5EF4-FFF2-40B4-BE49-F238E27FC236}">
                  <a16:creationId xmlns:a16="http://schemas.microsoft.com/office/drawing/2014/main" id="{797B6329-7D39-4CB0-9859-6492E42E3D02}"/>
                </a:ext>
              </a:extLst>
            </p:cNvPr>
            <p:cNvSpPr/>
            <p:nvPr/>
          </p:nvSpPr>
          <p:spPr>
            <a:xfrm>
              <a:off x="1876575" y="2268858"/>
              <a:ext cx="6289230" cy="88239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600"/>
            </a:p>
          </p:txBody>
        </p:sp>
        <p:sp>
          <p:nvSpPr>
            <p:cNvPr id="42" name="object 13">
              <a:extLst>
                <a:ext uri="{FF2B5EF4-FFF2-40B4-BE49-F238E27FC236}">
                  <a16:creationId xmlns:a16="http://schemas.microsoft.com/office/drawing/2014/main" id="{BF212B89-F334-400F-B74A-C4A1D423D432}"/>
                </a:ext>
              </a:extLst>
            </p:cNvPr>
            <p:cNvSpPr/>
            <p:nvPr/>
          </p:nvSpPr>
          <p:spPr>
            <a:xfrm>
              <a:off x="1908579" y="2301761"/>
              <a:ext cx="6065840" cy="768350"/>
            </a:xfrm>
            <a:custGeom>
              <a:avLst/>
              <a:gdLst/>
              <a:ahLst/>
              <a:cxnLst/>
              <a:rect l="l" t="t" r="r" b="b"/>
              <a:pathLst>
                <a:path w="2658109" h="768350">
                  <a:moveTo>
                    <a:pt x="0" y="768096"/>
                  </a:moveTo>
                  <a:lnTo>
                    <a:pt x="2657856" y="768096"/>
                  </a:lnTo>
                  <a:lnTo>
                    <a:pt x="2657856" y="0"/>
                  </a:lnTo>
                  <a:lnTo>
                    <a:pt x="0" y="0"/>
                  </a:lnTo>
                  <a:lnTo>
                    <a:pt x="0" y="76809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600"/>
            </a:p>
          </p:txBody>
        </p:sp>
        <p:sp>
          <p:nvSpPr>
            <p:cNvPr id="43" name="object 14">
              <a:extLst>
                <a:ext uri="{FF2B5EF4-FFF2-40B4-BE49-F238E27FC236}">
                  <a16:creationId xmlns:a16="http://schemas.microsoft.com/office/drawing/2014/main" id="{0B07EAEC-76EA-427B-B147-D1062639CA86}"/>
                </a:ext>
              </a:extLst>
            </p:cNvPr>
            <p:cNvSpPr/>
            <p:nvPr/>
          </p:nvSpPr>
          <p:spPr>
            <a:xfrm>
              <a:off x="1908579" y="2300862"/>
              <a:ext cx="6065840" cy="768350"/>
            </a:xfrm>
            <a:custGeom>
              <a:avLst/>
              <a:gdLst/>
              <a:ahLst/>
              <a:cxnLst/>
              <a:rect l="l" t="t" r="r" b="b"/>
              <a:pathLst>
                <a:path w="2658109" h="768350">
                  <a:moveTo>
                    <a:pt x="0" y="768096"/>
                  </a:moveTo>
                  <a:lnTo>
                    <a:pt x="2657856" y="768096"/>
                  </a:lnTo>
                  <a:lnTo>
                    <a:pt x="2657856" y="0"/>
                  </a:lnTo>
                  <a:lnTo>
                    <a:pt x="0" y="0"/>
                  </a:lnTo>
                  <a:lnTo>
                    <a:pt x="0" y="768096"/>
                  </a:lnTo>
                  <a:close/>
                </a:path>
              </a:pathLst>
            </a:custGeom>
            <a:ln w="12192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 sz="1600"/>
            </a:p>
          </p:txBody>
        </p:sp>
        <p:sp>
          <p:nvSpPr>
            <p:cNvPr id="44" name="object 15">
              <a:extLst>
                <a:ext uri="{FF2B5EF4-FFF2-40B4-BE49-F238E27FC236}">
                  <a16:creationId xmlns:a16="http://schemas.microsoft.com/office/drawing/2014/main" id="{121A6273-E0D0-4DAA-917D-DB9CD1BCB84A}"/>
                </a:ext>
              </a:extLst>
            </p:cNvPr>
            <p:cNvSpPr txBox="1"/>
            <p:nvPr/>
          </p:nvSpPr>
          <p:spPr>
            <a:xfrm>
              <a:off x="2291357" y="2484849"/>
              <a:ext cx="3609712" cy="443711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spcBef>
                  <a:spcPts val="100"/>
                </a:spcBef>
              </a:pPr>
              <a:r>
                <a:rPr lang="ko-KR" altLang="en-US" sz="2800" spc="-30" dirty="0">
                  <a:latin typeface="Noto Sans CJK JP Regular"/>
                  <a:cs typeface="Noto Sans CJK JP Regular"/>
                </a:rPr>
                <a:t>도덕에 기초하는 정치</a:t>
              </a:r>
            </a:p>
          </p:txBody>
        </p:sp>
        <p:sp>
          <p:nvSpPr>
            <p:cNvPr id="45" name="object 27">
              <a:extLst>
                <a:ext uri="{FF2B5EF4-FFF2-40B4-BE49-F238E27FC236}">
                  <a16:creationId xmlns:a16="http://schemas.microsoft.com/office/drawing/2014/main" id="{1753B3D6-244C-4219-9298-D377EC525F01}"/>
                </a:ext>
              </a:extLst>
            </p:cNvPr>
            <p:cNvSpPr/>
            <p:nvPr/>
          </p:nvSpPr>
          <p:spPr>
            <a:xfrm>
              <a:off x="1619019" y="2387730"/>
              <a:ext cx="579120" cy="579120"/>
            </a:xfrm>
            <a:custGeom>
              <a:avLst/>
              <a:gdLst/>
              <a:ahLst/>
              <a:cxnLst/>
              <a:rect l="l" t="t" r="r" b="b"/>
              <a:pathLst>
                <a:path w="579120" h="579119">
                  <a:moveTo>
                    <a:pt x="289560" y="0"/>
                  </a:moveTo>
                  <a:lnTo>
                    <a:pt x="242598" y="3790"/>
                  </a:lnTo>
                  <a:lnTo>
                    <a:pt x="198046" y="14764"/>
                  </a:lnTo>
                  <a:lnTo>
                    <a:pt x="156502" y="32325"/>
                  </a:lnTo>
                  <a:lnTo>
                    <a:pt x="118561" y="55875"/>
                  </a:lnTo>
                  <a:lnTo>
                    <a:pt x="84820" y="84820"/>
                  </a:lnTo>
                  <a:lnTo>
                    <a:pt x="55875" y="118561"/>
                  </a:lnTo>
                  <a:lnTo>
                    <a:pt x="32325" y="156502"/>
                  </a:lnTo>
                  <a:lnTo>
                    <a:pt x="14764" y="198046"/>
                  </a:lnTo>
                  <a:lnTo>
                    <a:pt x="3790" y="242598"/>
                  </a:lnTo>
                  <a:lnTo>
                    <a:pt x="0" y="289560"/>
                  </a:lnTo>
                  <a:lnTo>
                    <a:pt x="3790" y="336521"/>
                  </a:lnTo>
                  <a:lnTo>
                    <a:pt x="14764" y="381073"/>
                  </a:lnTo>
                  <a:lnTo>
                    <a:pt x="32325" y="422617"/>
                  </a:lnTo>
                  <a:lnTo>
                    <a:pt x="55875" y="460558"/>
                  </a:lnTo>
                  <a:lnTo>
                    <a:pt x="84820" y="494299"/>
                  </a:lnTo>
                  <a:lnTo>
                    <a:pt x="118561" y="523244"/>
                  </a:lnTo>
                  <a:lnTo>
                    <a:pt x="156502" y="546794"/>
                  </a:lnTo>
                  <a:lnTo>
                    <a:pt x="198046" y="564355"/>
                  </a:lnTo>
                  <a:lnTo>
                    <a:pt x="242598" y="575329"/>
                  </a:lnTo>
                  <a:lnTo>
                    <a:pt x="289560" y="579119"/>
                  </a:lnTo>
                  <a:lnTo>
                    <a:pt x="336521" y="575329"/>
                  </a:lnTo>
                  <a:lnTo>
                    <a:pt x="381073" y="564355"/>
                  </a:lnTo>
                  <a:lnTo>
                    <a:pt x="422617" y="546794"/>
                  </a:lnTo>
                  <a:lnTo>
                    <a:pt x="460558" y="523244"/>
                  </a:lnTo>
                  <a:lnTo>
                    <a:pt x="494299" y="494299"/>
                  </a:lnTo>
                  <a:lnTo>
                    <a:pt x="523244" y="460558"/>
                  </a:lnTo>
                  <a:lnTo>
                    <a:pt x="546794" y="422617"/>
                  </a:lnTo>
                  <a:lnTo>
                    <a:pt x="564355" y="381073"/>
                  </a:lnTo>
                  <a:lnTo>
                    <a:pt x="575329" y="336521"/>
                  </a:lnTo>
                  <a:lnTo>
                    <a:pt x="579120" y="289560"/>
                  </a:lnTo>
                  <a:lnTo>
                    <a:pt x="575329" y="242598"/>
                  </a:lnTo>
                  <a:lnTo>
                    <a:pt x="564355" y="198046"/>
                  </a:lnTo>
                  <a:lnTo>
                    <a:pt x="546794" y="156502"/>
                  </a:lnTo>
                  <a:lnTo>
                    <a:pt x="523244" y="118561"/>
                  </a:lnTo>
                  <a:lnTo>
                    <a:pt x="494299" y="84820"/>
                  </a:lnTo>
                  <a:lnTo>
                    <a:pt x="460558" y="55875"/>
                  </a:lnTo>
                  <a:lnTo>
                    <a:pt x="422617" y="32325"/>
                  </a:lnTo>
                  <a:lnTo>
                    <a:pt x="381073" y="14764"/>
                  </a:lnTo>
                  <a:lnTo>
                    <a:pt x="336521" y="3790"/>
                  </a:lnTo>
                  <a:lnTo>
                    <a:pt x="289560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 sz="1600"/>
            </a:p>
          </p:txBody>
        </p:sp>
        <p:sp>
          <p:nvSpPr>
            <p:cNvPr id="46" name="object 28">
              <a:extLst>
                <a:ext uri="{FF2B5EF4-FFF2-40B4-BE49-F238E27FC236}">
                  <a16:creationId xmlns:a16="http://schemas.microsoft.com/office/drawing/2014/main" id="{7BB83E7D-3E9E-43A2-A40E-F37DC8A7DF73}"/>
                </a:ext>
              </a:extLst>
            </p:cNvPr>
            <p:cNvSpPr txBox="1"/>
            <p:nvPr/>
          </p:nvSpPr>
          <p:spPr>
            <a:xfrm>
              <a:off x="1818791" y="2492377"/>
              <a:ext cx="178435" cy="228909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5"/>
                </a:spcBef>
              </a:pPr>
              <a:r>
                <a:rPr lang="en-US" altLang="ko-KR" spc="90" dirty="0">
                  <a:solidFill>
                    <a:srgbClr val="FFFFFF"/>
                  </a:solidFill>
                  <a:latin typeface="Noto Sans CJK JP Regular"/>
                  <a:cs typeface="Noto Sans CJK JP Regular"/>
                </a:rPr>
                <a:t>4</a:t>
              </a:r>
              <a:endParaRPr dirty="0">
                <a:latin typeface="Noto Sans CJK JP Regular"/>
                <a:cs typeface="Noto Sans CJK JP Regular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0177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n-US" altLang="ko-KR" dirty="0">
                <a:solidFill>
                  <a:srgbClr val="0070C0"/>
                </a:solidFill>
              </a:rPr>
              <a:t>10</a:t>
            </a:r>
            <a:r>
              <a:rPr lang="ko-KR" altLang="en-US" dirty="0">
                <a:solidFill>
                  <a:srgbClr val="0070C0"/>
                </a:solidFill>
              </a:rPr>
              <a:t>장</a:t>
            </a:r>
            <a:br>
              <a:rPr lang="en-US" altLang="ko-KR" dirty="0">
                <a:solidFill>
                  <a:srgbClr val="0070C0"/>
                </a:solidFill>
              </a:rPr>
            </a:br>
            <a:r>
              <a:rPr lang="ko-KR" altLang="en-US" dirty="0">
                <a:solidFill>
                  <a:srgbClr val="0070C0"/>
                </a:solidFill>
              </a:rPr>
              <a:t>공동선의 정치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A77701-8C3B-49D0-B34F-FE9D9E3464F2}"/>
              </a:ext>
            </a:extLst>
          </p:cNvPr>
          <p:cNvSpPr txBox="1"/>
          <p:nvPr/>
        </p:nvSpPr>
        <p:spPr>
          <a:xfrm>
            <a:off x="1078785" y="595900"/>
            <a:ext cx="465383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>
                <a:solidFill>
                  <a:schemeClr val="tx1"/>
                </a:solidFill>
              </a:rPr>
              <a:t>로버트 케네디의 이야기</a:t>
            </a:r>
            <a:endParaRPr lang="en-US" altLang="ko-KR" sz="3200" dirty="0">
              <a:solidFill>
                <a:schemeClr val="tx1"/>
              </a:solidFill>
            </a:endParaRPr>
          </a:p>
          <a:p>
            <a:r>
              <a:rPr lang="en-US" altLang="ko-KR" sz="3200" dirty="0">
                <a:solidFill>
                  <a:schemeClr val="tx1"/>
                </a:solidFill>
              </a:rPr>
              <a:t>GDP</a:t>
            </a:r>
            <a:r>
              <a:rPr lang="ko-KR" altLang="en-US" sz="3200" dirty="0">
                <a:solidFill>
                  <a:schemeClr val="tx1"/>
                </a:solidFill>
              </a:rPr>
              <a:t>와 사회</a:t>
            </a:r>
            <a:endParaRPr lang="en-US" altLang="ko-KR" sz="3200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35DC91-894D-4872-B4A9-5E5365088607}"/>
              </a:ext>
            </a:extLst>
          </p:cNvPr>
          <p:cNvSpPr txBox="1"/>
          <p:nvPr/>
        </p:nvSpPr>
        <p:spPr>
          <a:xfrm>
            <a:off x="539662" y="2316225"/>
            <a:ext cx="10669443" cy="317459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en-US" altLang="ko-KR" sz="2800" dirty="0">
                <a:solidFill>
                  <a:schemeClr val="tx1"/>
                </a:solidFill>
              </a:rPr>
              <a:t>GDP</a:t>
            </a:r>
            <a:r>
              <a:rPr lang="ko-KR" altLang="en-US" sz="2800" dirty="0">
                <a:solidFill>
                  <a:schemeClr val="tx1"/>
                </a:solidFill>
              </a:rPr>
              <a:t>는 우리 아이들의 건강</a:t>
            </a:r>
            <a:r>
              <a:rPr lang="en-US" altLang="ko-KR" sz="2800" dirty="0">
                <a:solidFill>
                  <a:schemeClr val="tx1"/>
                </a:solidFill>
              </a:rPr>
              <a:t>, </a:t>
            </a:r>
            <a:r>
              <a:rPr lang="ko-KR" altLang="en-US" sz="2800" dirty="0">
                <a:solidFill>
                  <a:schemeClr val="tx1"/>
                </a:solidFill>
              </a:rPr>
              <a:t>교육의 질</a:t>
            </a:r>
            <a:r>
              <a:rPr lang="en-US" altLang="ko-KR" sz="2800" dirty="0">
                <a:solidFill>
                  <a:schemeClr val="tx1"/>
                </a:solidFill>
              </a:rPr>
              <a:t>, </a:t>
            </a:r>
            <a:r>
              <a:rPr lang="ko-KR" altLang="en-US" sz="2800" dirty="0">
                <a:solidFill>
                  <a:schemeClr val="tx1"/>
                </a:solidFill>
              </a:rPr>
              <a:t>놀이의 즐거움을 생각하지 않습니다</a:t>
            </a:r>
            <a:r>
              <a:rPr lang="en-US" altLang="ko-KR" sz="2800" dirty="0">
                <a:solidFill>
                  <a:schemeClr val="tx1"/>
                </a:solidFill>
              </a:rPr>
              <a:t>. </a:t>
            </a:r>
            <a:r>
              <a:rPr lang="ko-KR" altLang="en-US" sz="2800" dirty="0">
                <a:solidFill>
                  <a:schemeClr val="tx1"/>
                </a:solidFill>
              </a:rPr>
              <a:t>국민총생산에는 우리 시의 아름다움</a:t>
            </a:r>
            <a:r>
              <a:rPr lang="en-US" altLang="ko-KR" sz="2800" dirty="0">
                <a:solidFill>
                  <a:schemeClr val="tx1"/>
                </a:solidFill>
              </a:rPr>
              <a:t>, </a:t>
            </a:r>
            <a:r>
              <a:rPr lang="ko-KR" altLang="en-US" sz="2800" dirty="0">
                <a:solidFill>
                  <a:schemeClr val="tx1"/>
                </a:solidFill>
              </a:rPr>
              <a:t>결혼의 장점</a:t>
            </a:r>
            <a:r>
              <a:rPr lang="en-US" altLang="ko-KR" sz="2800" dirty="0">
                <a:solidFill>
                  <a:schemeClr val="tx1"/>
                </a:solidFill>
              </a:rPr>
              <a:t>, </a:t>
            </a:r>
            <a:r>
              <a:rPr lang="ko-KR" altLang="en-US" sz="2800" dirty="0">
                <a:solidFill>
                  <a:schemeClr val="tx1"/>
                </a:solidFill>
              </a:rPr>
              <a:t>공개 토론에서 나타나는 지성</a:t>
            </a:r>
            <a:r>
              <a:rPr lang="en-US" altLang="ko-KR" sz="2800" dirty="0">
                <a:solidFill>
                  <a:schemeClr val="tx1"/>
                </a:solidFill>
              </a:rPr>
              <a:t>, </a:t>
            </a:r>
            <a:r>
              <a:rPr lang="ko-KR" altLang="en-US" sz="2800" dirty="0">
                <a:solidFill>
                  <a:schemeClr val="tx1"/>
                </a:solidFill>
              </a:rPr>
              <a:t>공무원의 청렴성이 포함되지 않습니다</a:t>
            </a:r>
            <a:r>
              <a:rPr lang="en-US" altLang="ko-KR" sz="2800" dirty="0">
                <a:solidFill>
                  <a:schemeClr val="tx1"/>
                </a:solidFill>
              </a:rPr>
              <a:t>. </a:t>
            </a:r>
            <a:r>
              <a:rPr lang="ko-KR" altLang="en-US" sz="2800" dirty="0">
                <a:solidFill>
                  <a:schemeClr val="tx1"/>
                </a:solidFill>
              </a:rPr>
              <a:t>우리의 해학이나 용기도</a:t>
            </a:r>
            <a:r>
              <a:rPr lang="en-US" altLang="ko-KR" sz="2800" dirty="0">
                <a:solidFill>
                  <a:schemeClr val="tx1"/>
                </a:solidFill>
              </a:rPr>
              <a:t>, </a:t>
            </a:r>
            <a:r>
              <a:rPr lang="ko-KR" altLang="en-US" sz="2800" dirty="0">
                <a:solidFill>
                  <a:schemeClr val="tx1"/>
                </a:solidFill>
              </a:rPr>
              <a:t>우리 지혜나 배움도</a:t>
            </a:r>
            <a:r>
              <a:rPr lang="en-US" altLang="ko-KR" sz="2800" dirty="0">
                <a:solidFill>
                  <a:schemeClr val="tx1"/>
                </a:solidFill>
              </a:rPr>
              <a:t>, </a:t>
            </a:r>
            <a:r>
              <a:rPr lang="ko-KR" altLang="en-US" sz="2800" dirty="0">
                <a:solidFill>
                  <a:schemeClr val="tx1"/>
                </a:solidFill>
              </a:rPr>
              <a:t>국가에 대한 우리의 헌신이나 열정도 포함되지 않습니다</a:t>
            </a:r>
            <a:r>
              <a:rPr lang="en-US" altLang="ko-KR" sz="2800" dirty="0">
                <a:solidFill>
                  <a:schemeClr val="tx1"/>
                </a:solidFill>
              </a:rPr>
              <a:t>. </a:t>
            </a:r>
            <a:r>
              <a:rPr lang="ko-KR" altLang="en-US" sz="2800" dirty="0">
                <a:solidFill>
                  <a:schemeClr val="tx1"/>
                </a:solidFill>
              </a:rPr>
              <a:t>간단히 말해</a:t>
            </a:r>
            <a:r>
              <a:rPr lang="en-US" altLang="ko-KR" sz="2800" dirty="0">
                <a:solidFill>
                  <a:schemeClr val="tx1"/>
                </a:solidFill>
              </a:rPr>
              <a:t>, </a:t>
            </a:r>
            <a:r>
              <a:rPr lang="ko-KR" altLang="en-US" sz="2800" dirty="0">
                <a:solidFill>
                  <a:schemeClr val="tx1"/>
                </a:solidFill>
              </a:rPr>
              <a:t>그 것은 삶을 </a:t>
            </a:r>
            <a:r>
              <a:rPr lang="ko-KR" altLang="en-US" sz="2800" dirty="0" err="1">
                <a:solidFill>
                  <a:schemeClr val="tx1"/>
                </a:solidFill>
              </a:rPr>
              <a:t>가치있게</a:t>
            </a:r>
            <a:r>
              <a:rPr lang="ko-KR" altLang="en-US" sz="2800" dirty="0">
                <a:solidFill>
                  <a:schemeClr val="tx1"/>
                </a:solidFill>
              </a:rPr>
              <a:t> 만드는 것을 제외한 모든 것을 측정합니다</a:t>
            </a:r>
            <a:r>
              <a:rPr lang="en-US" altLang="ko-KR" sz="28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4667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12;p3"/>
          <p:cNvSpPr txBox="1">
            <a:spLocks/>
          </p:cNvSpPr>
          <p:nvPr/>
        </p:nvSpPr>
        <p:spPr>
          <a:xfrm>
            <a:off x="1603979" y="9569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  <a:defRPr sz="3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>
              <a:buSzPts val="3200"/>
            </a:pPr>
            <a:r>
              <a:rPr lang="en-US" altLang="ko-KR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1-2</a:t>
            </a:r>
            <a:r>
              <a:rPr lang="ko-KR" alt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월 도서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8" t="2181" r="3477" b="1818"/>
          <a:stretch/>
        </p:blipFill>
        <p:spPr>
          <a:xfrm>
            <a:off x="6450678" y="2177934"/>
            <a:ext cx="3053542" cy="45803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137" y="2177933"/>
            <a:ext cx="3103162" cy="45803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83875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"/>
          <p:cNvSpPr txBox="1"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E9FCE"/>
              </a:buClr>
              <a:buSzPts val="4400"/>
              <a:buFont typeface="Gill Sans"/>
              <a:buNone/>
            </a:pPr>
            <a:r>
              <a:rPr lang="ko-KR" altLang="en-US" sz="6000" b="1" dirty="0">
                <a:solidFill>
                  <a:srgbClr val="AE9F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정의란 무엇인가</a:t>
            </a:r>
            <a:r>
              <a:rPr lang="en-US" altLang="ko-KR" sz="6000" b="1" dirty="0">
                <a:solidFill>
                  <a:srgbClr val="AE9F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sz="8800" b="1" dirty="0">
              <a:solidFill>
                <a:srgbClr val="AE9FC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2507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"/>
          <p:cNvSpPr txBox="1"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400"/>
              <a:buFont typeface="Gill Sans"/>
              <a:buNone/>
            </a:pPr>
            <a:r>
              <a:rPr lang="ko-KR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ko-KR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장</a:t>
            </a:r>
            <a:br>
              <a:rPr lang="ko-K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o-KR" alt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우리는 서로에게 어떤 의무를 지는가</a:t>
            </a:r>
            <a:r>
              <a:rPr lang="en-US" altLang="ko-K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7" name="Google Shape;107;p2"/>
          <p:cNvSpPr txBox="1"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ko-KR"/>
              <a:t>책 읽는 교사 모임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ko-KR" dirty="0">
                <a:solidFill>
                  <a:srgbClr val="0070C0"/>
                </a:solidFill>
              </a:rPr>
              <a:t>제 </a:t>
            </a:r>
            <a:r>
              <a:rPr lang="en-US" altLang="ko-KR" dirty="0">
                <a:solidFill>
                  <a:srgbClr val="0070C0"/>
                </a:solidFill>
              </a:rPr>
              <a:t>9</a:t>
            </a:r>
            <a:r>
              <a:rPr lang="ko-KR" dirty="0">
                <a:solidFill>
                  <a:srgbClr val="0070C0"/>
                </a:solidFill>
              </a:rPr>
              <a:t> 장</a:t>
            </a:r>
            <a:br>
              <a:rPr lang="ko-KR" dirty="0">
                <a:solidFill>
                  <a:srgbClr val="0070C0"/>
                </a:solidFill>
              </a:rPr>
            </a:br>
            <a:r>
              <a:rPr lang="ko-KR" altLang="en-US" dirty="0">
                <a:solidFill>
                  <a:srgbClr val="0070C0"/>
                </a:solidFill>
              </a:rPr>
              <a:t>충직과 정의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A77701-8C3B-49D0-B34F-FE9D9E3464F2}"/>
              </a:ext>
            </a:extLst>
          </p:cNvPr>
          <p:cNvSpPr txBox="1"/>
          <p:nvPr/>
        </p:nvSpPr>
        <p:spPr>
          <a:xfrm>
            <a:off x="519114" y="2747740"/>
            <a:ext cx="11468204" cy="317459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ko-KR" altLang="en-US" sz="3200" dirty="0">
                <a:solidFill>
                  <a:schemeClr val="tx1"/>
                </a:solidFill>
              </a:rPr>
              <a:t>공개사죄와 보상</a:t>
            </a:r>
            <a:r>
              <a:rPr lang="en-US" altLang="ko-KR" sz="3200" dirty="0">
                <a:solidFill>
                  <a:schemeClr val="tx1"/>
                </a:solidFill>
              </a:rPr>
              <a:t>, </a:t>
            </a:r>
            <a:r>
              <a:rPr lang="ko-KR" altLang="en-US" sz="3200" dirty="0">
                <a:solidFill>
                  <a:schemeClr val="tx1"/>
                </a:solidFill>
              </a:rPr>
              <a:t>역사적 부당행위에 대한 집단적 책임</a:t>
            </a:r>
            <a:r>
              <a:rPr lang="en-US" altLang="ko-KR" sz="3200" dirty="0">
                <a:solidFill>
                  <a:schemeClr val="tx1"/>
                </a:solidFill>
              </a:rPr>
              <a:t>, </a:t>
            </a:r>
            <a:r>
              <a:rPr lang="ko-KR" altLang="en-US" sz="3200" dirty="0">
                <a:solidFill>
                  <a:schemeClr val="tx1"/>
                </a:solidFill>
              </a:rPr>
              <a:t>가족과 시민에 대해 느끼는 자부심</a:t>
            </a:r>
            <a:r>
              <a:rPr lang="en-US" altLang="ko-KR" sz="3200" dirty="0">
                <a:solidFill>
                  <a:schemeClr val="tx1"/>
                </a:solidFill>
              </a:rPr>
              <a:t>, </a:t>
            </a:r>
            <a:r>
              <a:rPr lang="ko-KR" altLang="en-US" sz="3200" dirty="0">
                <a:solidFill>
                  <a:schemeClr val="tx1"/>
                </a:solidFill>
              </a:rPr>
              <a:t>동료와 연대</a:t>
            </a:r>
            <a:r>
              <a:rPr lang="en-US" altLang="ko-KR" sz="3200" dirty="0">
                <a:solidFill>
                  <a:schemeClr val="tx1"/>
                </a:solidFill>
              </a:rPr>
              <a:t>, </a:t>
            </a:r>
            <a:r>
              <a:rPr lang="ko-KR" altLang="en-US" sz="3200" dirty="0">
                <a:solidFill>
                  <a:schemeClr val="tx1"/>
                </a:solidFill>
              </a:rPr>
              <a:t>형제애와 자식의 도리 같은 충직이 대체 정의와 무슨 상관인가</a:t>
            </a:r>
            <a:r>
              <a:rPr lang="en-US" altLang="ko-KR" sz="3200" dirty="0">
                <a:solidFill>
                  <a:schemeClr val="tx1"/>
                </a:solidFill>
              </a:rPr>
              <a:t>?</a:t>
            </a:r>
          </a:p>
          <a:p>
            <a:endParaRPr lang="en-US" altLang="ko-KR" sz="3200" dirty="0">
              <a:solidFill>
                <a:schemeClr val="tx1"/>
              </a:solidFill>
            </a:endParaRPr>
          </a:p>
          <a:p>
            <a:r>
              <a:rPr lang="ko-KR" altLang="en-US" sz="3200" dirty="0">
                <a:solidFill>
                  <a:schemeClr val="tx1"/>
                </a:solidFill>
              </a:rPr>
              <a:t>이런 우리의 의무는 모두 </a:t>
            </a:r>
            <a:r>
              <a:rPr lang="ko-KR" alt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의지나 선택</a:t>
            </a:r>
            <a:r>
              <a:rPr lang="ko-KR" altLang="en-US" sz="3200" dirty="0">
                <a:solidFill>
                  <a:schemeClr val="tx1"/>
                </a:solidFill>
              </a:rPr>
              <a:t>에서 나왔을까 </a:t>
            </a:r>
            <a:r>
              <a:rPr lang="en-US" altLang="ko-KR" sz="3200" dirty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8245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ko-KR" dirty="0">
                <a:solidFill>
                  <a:srgbClr val="0070C0"/>
                </a:solidFill>
              </a:rPr>
              <a:t>제 </a:t>
            </a:r>
            <a:r>
              <a:rPr lang="en-US" altLang="ko-KR" dirty="0">
                <a:solidFill>
                  <a:srgbClr val="0070C0"/>
                </a:solidFill>
              </a:rPr>
              <a:t>9</a:t>
            </a:r>
            <a:r>
              <a:rPr lang="ko-KR" dirty="0">
                <a:solidFill>
                  <a:srgbClr val="0070C0"/>
                </a:solidFill>
              </a:rPr>
              <a:t> 장</a:t>
            </a:r>
            <a:br>
              <a:rPr lang="ko-KR" dirty="0">
                <a:solidFill>
                  <a:srgbClr val="0070C0"/>
                </a:solidFill>
              </a:rPr>
            </a:br>
            <a:r>
              <a:rPr lang="ko-KR" altLang="en-US" dirty="0">
                <a:solidFill>
                  <a:srgbClr val="0070C0"/>
                </a:solidFill>
              </a:rPr>
              <a:t>충직과 정의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A77701-8C3B-49D0-B34F-FE9D9E3464F2}"/>
              </a:ext>
            </a:extLst>
          </p:cNvPr>
          <p:cNvSpPr txBox="1"/>
          <p:nvPr/>
        </p:nvSpPr>
        <p:spPr>
          <a:xfrm>
            <a:off x="519114" y="1853754"/>
            <a:ext cx="11468204" cy="4068581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ko-KR" alt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국가는 역사적 잘못을 사죄해야 하는가</a:t>
            </a:r>
            <a:r>
              <a:rPr lang="en-US" altLang="ko-KR" sz="3200" dirty="0">
                <a:solidFill>
                  <a:schemeClr val="tx1"/>
                </a:solidFill>
                <a:highlight>
                  <a:srgbClr val="FFFF00"/>
                </a:highlight>
              </a:rPr>
              <a:t>? </a:t>
            </a:r>
          </a:p>
          <a:p>
            <a:r>
              <a:rPr lang="ko-KR" alt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조상의 죄를 우리가 속죄해야 하는가</a:t>
            </a:r>
            <a:r>
              <a:rPr lang="en-US" altLang="ko-KR" sz="3200" dirty="0">
                <a:solidFill>
                  <a:schemeClr val="tx1"/>
                </a:solidFill>
                <a:highlight>
                  <a:srgbClr val="FFFF00"/>
                </a:highlight>
              </a:rPr>
              <a:t>?</a:t>
            </a:r>
          </a:p>
          <a:p>
            <a:r>
              <a:rPr lang="en-US" altLang="ko-KR" sz="3200" dirty="0">
                <a:solidFill>
                  <a:schemeClr val="tx1"/>
                </a:solidFill>
              </a:rPr>
              <a:t>-</a:t>
            </a:r>
            <a:r>
              <a:rPr lang="ko-KR" altLang="en-US" sz="3200" dirty="0">
                <a:solidFill>
                  <a:schemeClr val="tx1"/>
                </a:solidFill>
              </a:rPr>
              <a:t>공개사죄를 정당화하는 주요근거는 공개행위로서 공식 사죄는 과거의 상처를 감싸고</a:t>
            </a:r>
            <a:r>
              <a:rPr lang="en-US" altLang="ko-KR" sz="3200" dirty="0">
                <a:solidFill>
                  <a:schemeClr val="tx1"/>
                </a:solidFill>
              </a:rPr>
              <a:t>, </a:t>
            </a:r>
            <a:r>
              <a:rPr lang="ko-KR" altLang="en-US" sz="3200" dirty="0">
                <a:solidFill>
                  <a:schemeClr val="tx1"/>
                </a:solidFill>
              </a:rPr>
              <a:t>도덕적</a:t>
            </a:r>
            <a:r>
              <a:rPr lang="en-US" altLang="ko-KR" sz="3200" dirty="0">
                <a:solidFill>
                  <a:schemeClr val="tx1"/>
                </a:solidFill>
              </a:rPr>
              <a:t>. </a:t>
            </a:r>
            <a:r>
              <a:rPr lang="ko-KR" altLang="en-US" sz="3200" dirty="0">
                <a:solidFill>
                  <a:schemeClr val="tx1"/>
                </a:solidFill>
              </a:rPr>
              <a:t>정치적 화해의 기초를 다진다</a:t>
            </a:r>
            <a:r>
              <a:rPr lang="en-US" altLang="ko-KR" sz="3200" dirty="0">
                <a:solidFill>
                  <a:schemeClr val="tx1"/>
                </a:solidFill>
              </a:rPr>
              <a:t>.</a:t>
            </a:r>
          </a:p>
          <a:p>
            <a:r>
              <a:rPr lang="ko-KR" altLang="en-US" sz="3200" dirty="0">
                <a:solidFill>
                  <a:schemeClr val="tx1"/>
                </a:solidFill>
              </a:rPr>
              <a:t>더불어 희생자와 그 후손에게 미치는 부당한 행위의 후유증을 줄이는데 도움을 줄 수 있다</a:t>
            </a:r>
          </a:p>
          <a:p>
            <a:r>
              <a:rPr lang="ko-KR" altLang="en-US" sz="3200" dirty="0">
                <a:solidFill>
                  <a:schemeClr val="tx1"/>
                </a:solidFill>
              </a:rPr>
              <a:t>이런 이유가 사죄를 정당화 하기에 충분한지 </a:t>
            </a:r>
            <a:r>
              <a:rPr lang="en-US" altLang="ko-KR" sz="3200" dirty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69287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ko-KR" dirty="0">
                <a:solidFill>
                  <a:srgbClr val="0070C0"/>
                </a:solidFill>
              </a:rPr>
              <a:t>제 </a:t>
            </a:r>
            <a:r>
              <a:rPr lang="en-US" altLang="ko-KR" dirty="0">
                <a:solidFill>
                  <a:srgbClr val="0070C0"/>
                </a:solidFill>
              </a:rPr>
              <a:t>9</a:t>
            </a:r>
            <a:r>
              <a:rPr lang="ko-KR" dirty="0">
                <a:solidFill>
                  <a:srgbClr val="0070C0"/>
                </a:solidFill>
              </a:rPr>
              <a:t> 장</a:t>
            </a:r>
            <a:br>
              <a:rPr lang="ko-KR" dirty="0">
                <a:solidFill>
                  <a:srgbClr val="0070C0"/>
                </a:solidFill>
              </a:rPr>
            </a:br>
            <a:r>
              <a:rPr lang="ko-KR" altLang="en-US" dirty="0">
                <a:solidFill>
                  <a:srgbClr val="0070C0"/>
                </a:solidFill>
              </a:rPr>
              <a:t>충직과 정의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A77701-8C3B-49D0-B34F-FE9D9E3464F2}"/>
              </a:ext>
            </a:extLst>
          </p:cNvPr>
          <p:cNvSpPr txBox="1"/>
          <p:nvPr/>
        </p:nvSpPr>
        <p:spPr>
          <a:xfrm>
            <a:off x="519114" y="1956494"/>
            <a:ext cx="11468204" cy="4068581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ko-KR" alt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존하워드</a:t>
            </a:r>
            <a:r>
              <a:rPr lang="ko-KR" alt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호주총리</a:t>
            </a:r>
          </a:p>
          <a:p>
            <a:r>
              <a:rPr lang="ko-KR" altLang="en-US" sz="3200" dirty="0">
                <a:solidFill>
                  <a:schemeClr val="tx1"/>
                </a:solidFill>
              </a:rPr>
              <a:t>호주의 현세대가 앞선 세대의 행위를 공식 사죄하고</a:t>
            </a:r>
            <a:r>
              <a:rPr lang="en-US" altLang="ko-KR" sz="3200" dirty="0">
                <a:solidFill>
                  <a:schemeClr val="tx1"/>
                </a:solidFill>
              </a:rPr>
              <a:t>, </a:t>
            </a:r>
            <a:r>
              <a:rPr lang="ko-KR" altLang="en-US" sz="3200" dirty="0">
                <a:solidFill>
                  <a:schemeClr val="tx1"/>
                </a:solidFill>
              </a:rPr>
              <a:t>책임을 인정해야 한다고 생각하지 않는다</a:t>
            </a:r>
            <a:endParaRPr lang="en-US" altLang="ko-KR" sz="3200" dirty="0">
              <a:solidFill>
                <a:schemeClr val="tx1"/>
              </a:solidFill>
            </a:endParaRPr>
          </a:p>
          <a:p>
            <a:endParaRPr lang="en-US" altLang="ko-KR" sz="3200" dirty="0">
              <a:solidFill>
                <a:schemeClr val="tx1"/>
              </a:solidFill>
            </a:endParaRPr>
          </a:p>
          <a:p>
            <a:r>
              <a:rPr lang="ko-KR" alt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철학자 </a:t>
            </a:r>
            <a:r>
              <a:rPr lang="ko-KR" alt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매킨타이어</a:t>
            </a:r>
            <a:endParaRPr lang="ko-KR" altLang="en-US" sz="32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r>
              <a:rPr lang="ko-KR" altLang="en-US" sz="3200" dirty="0">
                <a:solidFill>
                  <a:schemeClr val="tx1"/>
                </a:solidFill>
              </a:rPr>
              <a:t>나는 사회적</a:t>
            </a:r>
            <a:r>
              <a:rPr lang="en-US" altLang="ko-KR" sz="3200" dirty="0">
                <a:solidFill>
                  <a:schemeClr val="tx1"/>
                </a:solidFill>
              </a:rPr>
              <a:t>,</a:t>
            </a:r>
            <a:r>
              <a:rPr lang="ko-KR" altLang="en-US" sz="3200" dirty="0">
                <a:solidFill>
                  <a:schemeClr val="tx1"/>
                </a:solidFill>
              </a:rPr>
              <a:t>역사적 역할과 지위와는 별개의 존재라는 생각은 잘못이다</a:t>
            </a:r>
            <a:r>
              <a:rPr lang="en-US" altLang="ko-KR" sz="3200" dirty="0">
                <a:solidFill>
                  <a:schemeClr val="tx1"/>
                </a:solidFill>
              </a:rPr>
              <a:t>. </a:t>
            </a:r>
            <a:r>
              <a:rPr lang="ko-KR" altLang="en-US" sz="3200" dirty="0">
                <a:solidFill>
                  <a:schemeClr val="tx1"/>
                </a:solidFill>
              </a:rPr>
              <a:t>나는 개인이라는 “</a:t>
            </a:r>
            <a:r>
              <a:rPr lang="ko-KR" altLang="en-US" sz="3200" dirty="0" err="1">
                <a:solidFill>
                  <a:schemeClr val="tx1"/>
                </a:solidFill>
              </a:rPr>
              <a:t>자격”만으로</a:t>
            </a:r>
            <a:r>
              <a:rPr lang="ko-KR" altLang="en-US" sz="3200" dirty="0">
                <a:solidFill>
                  <a:schemeClr val="tx1"/>
                </a:solidFill>
              </a:rPr>
              <a:t> 결코 선을 추구하거나 미덕을 실천할 수 없다</a:t>
            </a:r>
            <a:endParaRPr lang="en-US" altLang="ko-K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232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ko-KR" dirty="0">
                <a:solidFill>
                  <a:srgbClr val="0070C0"/>
                </a:solidFill>
              </a:rPr>
              <a:t>제 </a:t>
            </a:r>
            <a:r>
              <a:rPr lang="en-US" altLang="ko-KR" dirty="0">
                <a:solidFill>
                  <a:srgbClr val="0070C0"/>
                </a:solidFill>
              </a:rPr>
              <a:t>9</a:t>
            </a:r>
            <a:r>
              <a:rPr lang="ko-KR" dirty="0">
                <a:solidFill>
                  <a:srgbClr val="0070C0"/>
                </a:solidFill>
              </a:rPr>
              <a:t> 장</a:t>
            </a:r>
            <a:br>
              <a:rPr lang="ko-KR" dirty="0">
                <a:solidFill>
                  <a:srgbClr val="0070C0"/>
                </a:solidFill>
              </a:rPr>
            </a:br>
            <a:r>
              <a:rPr lang="ko-KR" altLang="en-US" dirty="0">
                <a:solidFill>
                  <a:srgbClr val="0070C0"/>
                </a:solidFill>
              </a:rPr>
              <a:t>인간은 서사적 존재인가</a:t>
            </a:r>
            <a:r>
              <a:rPr lang="en-US" altLang="ko-KR" dirty="0">
                <a:solidFill>
                  <a:srgbClr val="0070C0"/>
                </a:solidFill>
              </a:rPr>
              <a:t>?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A77701-8C3B-49D0-B34F-FE9D9E3464F2}"/>
              </a:ext>
            </a:extLst>
          </p:cNvPr>
          <p:cNvSpPr txBox="1"/>
          <p:nvPr/>
        </p:nvSpPr>
        <p:spPr>
          <a:xfrm>
            <a:off x="904127" y="2917860"/>
            <a:ext cx="1021305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>
                <a:solidFill>
                  <a:srgbClr val="FF0000"/>
                </a:solidFill>
              </a:rPr>
              <a:t>“</a:t>
            </a:r>
            <a:r>
              <a:rPr lang="ko-KR" altLang="en-US" sz="3200" dirty="0">
                <a:solidFill>
                  <a:srgbClr val="FF0000"/>
                </a:solidFill>
              </a:rPr>
              <a:t>나는 무엇을 해야 하는가</a:t>
            </a:r>
            <a:r>
              <a:rPr lang="en-US" altLang="ko-KR" sz="3200" dirty="0">
                <a:solidFill>
                  <a:srgbClr val="FF0000"/>
                </a:solidFill>
              </a:rPr>
              <a:t>?”</a:t>
            </a:r>
            <a:r>
              <a:rPr lang="en-US" altLang="ko-KR" sz="3200" dirty="0"/>
              <a:t> </a:t>
            </a:r>
            <a:r>
              <a:rPr lang="ko-KR" altLang="en-US" sz="3200" dirty="0"/>
              <a:t>라는 물음에 대답하려면</a:t>
            </a:r>
            <a:endParaRPr lang="en-US" altLang="ko-KR" sz="3200" dirty="0"/>
          </a:p>
          <a:p>
            <a:r>
              <a:rPr lang="en-US" altLang="ko-KR" sz="3200" dirty="0">
                <a:solidFill>
                  <a:schemeClr val="accent3">
                    <a:lumMod val="75000"/>
                  </a:schemeClr>
                </a:solidFill>
              </a:rPr>
              <a:t>“</a:t>
            </a:r>
            <a:r>
              <a:rPr lang="ko-KR" altLang="en-US" sz="3200" dirty="0">
                <a:solidFill>
                  <a:schemeClr val="accent3">
                    <a:lumMod val="75000"/>
                  </a:schemeClr>
                </a:solidFill>
              </a:rPr>
              <a:t>나는 어떤 이야기의 일부인가</a:t>
            </a:r>
            <a:r>
              <a:rPr lang="en-US" altLang="ko-KR" sz="3200" dirty="0">
                <a:solidFill>
                  <a:schemeClr val="accent3">
                    <a:lumMod val="75000"/>
                  </a:schemeClr>
                </a:solidFill>
              </a:rPr>
              <a:t>?”</a:t>
            </a:r>
            <a:r>
              <a:rPr lang="ko-KR" altLang="en-US" sz="3200" dirty="0"/>
              <a:t>에 답할 수 있어야 한다</a:t>
            </a:r>
            <a:r>
              <a:rPr lang="en-US" altLang="ko-KR" sz="3200" dirty="0"/>
              <a:t>.</a:t>
            </a:r>
          </a:p>
          <a:p>
            <a:r>
              <a:rPr lang="ko-KR" altLang="en-US" sz="3200" dirty="0"/>
              <a:t>국가</a:t>
            </a:r>
            <a:r>
              <a:rPr lang="en-US" altLang="ko-KR" sz="3200" dirty="0"/>
              <a:t>? </a:t>
            </a:r>
            <a:r>
              <a:rPr lang="ko-KR" altLang="en-US" sz="3200" dirty="0"/>
              <a:t>사회</a:t>
            </a:r>
            <a:r>
              <a:rPr lang="en-US" altLang="ko-KR" sz="3200" dirty="0"/>
              <a:t>? </a:t>
            </a:r>
            <a:r>
              <a:rPr lang="ko-KR" altLang="en-US" sz="3200" dirty="0"/>
              <a:t>학교</a:t>
            </a:r>
            <a:r>
              <a:rPr lang="en-US" altLang="ko-KR" sz="3200" dirty="0"/>
              <a:t>? </a:t>
            </a:r>
            <a:r>
              <a:rPr lang="ko-KR" altLang="en-US" sz="3200" dirty="0"/>
              <a:t>지역</a:t>
            </a:r>
            <a:r>
              <a:rPr lang="en-US" altLang="ko-KR" sz="3200" dirty="0"/>
              <a:t>? </a:t>
            </a:r>
            <a:r>
              <a:rPr lang="ko-KR" altLang="en-US" sz="3200" dirty="0"/>
              <a:t>가족</a:t>
            </a:r>
            <a:r>
              <a:rPr lang="en-US" altLang="ko-KR" sz="3200" dirty="0"/>
              <a:t>? </a:t>
            </a:r>
            <a:r>
              <a:rPr lang="ko-KR" altLang="en-US" sz="3200" dirty="0"/>
              <a:t>느슨한 연대</a:t>
            </a:r>
            <a:r>
              <a:rPr lang="en-US" altLang="ko-KR" sz="3200" dirty="0"/>
              <a:t>?</a:t>
            </a:r>
          </a:p>
          <a:p>
            <a:endParaRPr lang="en-US" altLang="ko-KR" sz="3200" dirty="0"/>
          </a:p>
          <a:p>
            <a:r>
              <a:rPr lang="ko-KR" altLang="en-US" sz="3200" dirty="0"/>
              <a:t>인간을 </a:t>
            </a:r>
            <a:r>
              <a:rPr lang="ko-KR" altLang="en-US" sz="3200" dirty="0">
                <a:solidFill>
                  <a:srgbClr val="00B050"/>
                </a:solidFill>
              </a:rPr>
              <a:t>서사적 존재</a:t>
            </a:r>
            <a:r>
              <a:rPr lang="ko-KR" altLang="en-US" sz="3200" dirty="0"/>
              <a:t>로 인정하는가</a:t>
            </a:r>
            <a:r>
              <a:rPr lang="en-US" altLang="ko-KR" sz="3200" dirty="0"/>
              <a:t>?</a:t>
            </a:r>
            <a:endParaRPr lang="ko-KR" alt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ko-KR" dirty="0">
                <a:solidFill>
                  <a:srgbClr val="0070C0"/>
                </a:solidFill>
              </a:rPr>
              <a:t>제 </a:t>
            </a:r>
            <a:r>
              <a:rPr lang="en-US" altLang="ko-KR" dirty="0">
                <a:solidFill>
                  <a:srgbClr val="0070C0"/>
                </a:solidFill>
              </a:rPr>
              <a:t>9</a:t>
            </a:r>
            <a:r>
              <a:rPr lang="ko-KR" dirty="0">
                <a:solidFill>
                  <a:srgbClr val="0070C0"/>
                </a:solidFill>
              </a:rPr>
              <a:t> 장</a:t>
            </a:r>
            <a:br>
              <a:rPr lang="ko-KR" dirty="0">
                <a:solidFill>
                  <a:srgbClr val="0070C0"/>
                </a:solidFill>
              </a:rPr>
            </a:br>
            <a:r>
              <a:rPr lang="ko-KR" altLang="en-US" dirty="0">
                <a:solidFill>
                  <a:srgbClr val="0070C0"/>
                </a:solidFill>
              </a:rPr>
              <a:t>우리는 서로에게 어떤 의무를 지는가</a:t>
            </a:r>
            <a:r>
              <a:rPr lang="en-US" altLang="ko-KR" dirty="0">
                <a:solidFill>
                  <a:srgbClr val="0070C0"/>
                </a:solidFill>
              </a:rPr>
              <a:t>?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A77701-8C3B-49D0-B34F-FE9D9E3464F2}"/>
              </a:ext>
            </a:extLst>
          </p:cNvPr>
          <p:cNvSpPr txBox="1"/>
          <p:nvPr/>
        </p:nvSpPr>
        <p:spPr>
          <a:xfrm>
            <a:off x="904127" y="2917860"/>
            <a:ext cx="888736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ko-KR" alt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자연적 의무</a:t>
            </a:r>
            <a:r>
              <a:rPr lang="en-US" altLang="ko-KR" sz="3200" dirty="0">
                <a:solidFill>
                  <a:schemeClr val="tx1"/>
                </a:solidFill>
              </a:rPr>
              <a:t>: </a:t>
            </a:r>
            <a:r>
              <a:rPr lang="ko-KR" altLang="en-US" sz="3200" dirty="0">
                <a:solidFill>
                  <a:schemeClr val="tx1"/>
                </a:solidFill>
              </a:rPr>
              <a:t>보편적이고 합의가 필요치 않다</a:t>
            </a:r>
            <a:r>
              <a:rPr lang="en-US" altLang="ko-KR" sz="3200" dirty="0">
                <a:solidFill>
                  <a:schemeClr val="tx1"/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ko-KR" alt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자발적 의무</a:t>
            </a:r>
            <a:r>
              <a:rPr lang="en-US" altLang="ko-KR" sz="3200" dirty="0">
                <a:solidFill>
                  <a:schemeClr val="tx1"/>
                </a:solidFill>
              </a:rPr>
              <a:t>: </a:t>
            </a:r>
            <a:r>
              <a:rPr lang="ko-KR" altLang="en-US" sz="3200" dirty="0">
                <a:solidFill>
                  <a:schemeClr val="tx1"/>
                </a:solidFill>
              </a:rPr>
              <a:t>특수하고</a:t>
            </a:r>
            <a:r>
              <a:rPr lang="en-US" altLang="ko-KR" sz="3200" dirty="0">
                <a:solidFill>
                  <a:schemeClr val="tx1"/>
                </a:solidFill>
              </a:rPr>
              <a:t>, </a:t>
            </a:r>
            <a:r>
              <a:rPr lang="ko-KR" altLang="en-US" sz="3200" dirty="0">
                <a:solidFill>
                  <a:schemeClr val="tx1"/>
                </a:solidFill>
              </a:rPr>
              <a:t>합의가 필요하다</a:t>
            </a:r>
            <a:r>
              <a:rPr lang="en-US" altLang="ko-KR" sz="3200" dirty="0">
                <a:solidFill>
                  <a:schemeClr val="tx1"/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ko-KR" alt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연대 의무</a:t>
            </a:r>
            <a:r>
              <a:rPr lang="en-US" altLang="ko-KR" sz="3200" dirty="0">
                <a:solidFill>
                  <a:schemeClr val="tx1"/>
                </a:solidFill>
              </a:rPr>
              <a:t>: </a:t>
            </a:r>
            <a:r>
              <a:rPr lang="ko-KR" altLang="en-US" sz="3200" dirty="0">
                <a:solidFill>
                  <a:schemeClr val="tx1"/>
                </a:solidFill>
              </a:rPr>
              <a:t>특수하고</a:t>
            </a:r>
            <a:r>
              <a:rPr lang="en-US" altLang="ko-KR" sz="3200" dirty="0">
                <a:solidFill>
                  <a:schemeClr val="tx1"/>
                </a:solidFill>
              </a:rPr>
              <a:t>, </a:t>
            </a:r>
            <a:r>
              <a:rPr lang="ko-KR" altLang="en-US" sz="3200" dirty="0">
                <a:solidFill>
                  <a:schemeClr val="tx1"/>
                </a:solidFill>
              </a:rPr>
              <a:t>합의가 필요치 않다</a:t>
            </a:r>
            <a:r>
              <a:rPr lang="en-US" altLang="ko-KR" sz="32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985911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rgbClr val="000000"/>
      </a:dk1>
      <a:lt1>
        <a:srgbClr val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</TotalTime>
  <Words>463</Words>
  <Application>Microsoft Office PowerPoint</Application>
  <PresentationFormat>와이드스크린</PresentationFormat>
  <Paragraphs>63</Paragraphs>
  <Slides>14</Slides>
  <Notes>14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8" baseType="lpstr">
      <vt:lpstr>Gill Sans</vt:lpstr>
      <vt:lpstr>Noto Sans CJK JP Regular</vt:lpstr>
      <vt:lpstr>Arial</vt:lpstr>
      <vt:lpstr>Gallery</vt:lpstr>
      <vt:lpstr>선생님의 미래를 바꾸는 독서 모임</vt:lpstr>
      <vt:lpstr>PowerPoint 프레젠테이션</vt:lpstr>
      <vt:lpstr>정의란 무엇인가?</vt:lpstr>
      <vt:lpstr>제 9 장 우리는 서로에게 어떤 의무를 지는가?</vt:lpstr>
      <vt:lpstr>제 9 장 충직과 정의</vt:lpstr>
      <vt:lpstr>제 9 장 충직과 정의</vt:lpstr>
      <vt:lpstr>제 9 장 충직과 정의</vt:lpstr>
      <vt:lpstr>제 9 장 인간은 서사적 존재인가?</vt:lpstr>
      <vt:lpstr>제 9 장 우리는 서로에게 어떤 의무를 지는가?</vt:lpstr>
      <vt:lpstr>제 9 장 충직이 보편적 도덕 원칙을 뛰어넘을 수 있을까?(리 330)</vt:lpstr>
      <vt:lpstr>제 9 장 칸트와 롤스 그리고 아리스토텔레스</vt:lpstr>
      <vt:lpstr> 토론 주제</vt:lpstr>
      <vt:lpstr>10장 정의와 공동선</vt:lpstr>
      <vt:lpstr>10장 공동선의 정치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아이의 미래를 바꾸는 학교 혁명</dc:title>
  <dc:creator>Windows User</dc:creator>
  <cp:lastModifiedBy>김 상홍</cp:lastModifiedBy>
  <cp:revision>90</cp:revision>
  <dcterms:created xsi:type="dcterms:W3CDTF">2019-06-29T04:11:27Z</dcterms:created>
  <dcterms:modified xsi:type="dcterms:W3CDTF">2019-12-25T05:14:00Z</dcterms:modified>
</cp:coreProperties>
</file>