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357" r:id="rId2"/>
    <p:sldId id="388" r:id="rId3"/>
    <p:sldId id="392" r:id="rId4"/>
    <p:sldId id="393" r:id="rId5"/>
    <p:sldId id="394" r:id="rId6"/>
    <p:sldId id="389" r:id="rId7"/>
    <p:sldId id="395" r:id="rId8"/>
    <p:sldId id="396" r:id="rId9"/>
    <p:sldId id="397" r:id="rId10"/>
    <p:sldId id="398" r:id="rId11"/>
    <p:sldId id="399" r:id="rId12"/>
    <p:sldId id="400" r:id="rId13"/>
  </p:sldIdLst>
  <p:sldSz cx="12192000" cy="6858000"/>
  <p:notesSz cx="6858000" cy="9144000"/>
  <p:embeddedFontLst>
    <p:embeddedFont>
      <p:font typeface="Antique Olive CompactPS" panose="020B0904030504030204" pitchFamily="3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gyFZ3FxirXXQZnX8nB7ZrfTxs+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87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90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2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19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기관의 핵심적인 본질은 정해진 것이 아니며 누군가의 의견에 달려있는 것도 아니다</a:t>
            </a:r>
            <a:r>
              <a:rPr lang="en-US" altLang="ko-KR" dirty="0" smtClean="0"/>
              <a:t>. 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02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기관의 핵심적인 본질은 정해진 것이 아니며 누군가의 의견에 달려있는 것도 아니다</a:t>
            </a:r>
            <a:r>
              <a:rPr lang="en-US" altLang="ko-KR" dirty="0" smtClean="0"/>
              <a:t>. 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73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기관의 핵심적인 본질은 정해진 것이 아니며 누군가의 의견에 달려있는 것도 아니다</a:t>
            </a:r>
            <a:r>
              <a:rPr lang="en-US" altLang="ko-KR" dirty="0" smtClean="0"/>
              <a:t>. 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09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178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목적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핵심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또는 본질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76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목적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핵심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또는 본질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11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 smtClean="0"/>
              <a:t>스트라디</a:t>
            </a:r>
            <a:r>
              <a:rPr lang="ko-KR" altLang="en-US" dirty="0" smtClean="0"/>
              <a:t> 바리를 연주자에게 기증하는 행위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77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7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기관의 핵심적인 본질은 정해진 것이 아니며 누군가의 의견에 달려있는 것도 아니다</a:t>
            </a:r>
            <a:r>
              <a:rPr lang="en-US" altLang="ko-KR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그렇기 때문에 정치가 필요하고 정치가 바로 되기 위해서는 정치가 시민의 미덕을 키우는 방향으로 가야한다</a:t>
            </a:r>
            <a:r>
              <a:rPr lang="en-US" altLang="ko-KR" dirty="0" smtClean="0"/>
              <a:t>.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06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기관의 핵심적인 본질은 정해진 것이 아니며 누군가의 의견에 달려있는 것도 아니다</a:t>
            </a:r>
            <a:r>
              <a:rPr lang="en-US" altLang="ko-KR" dirty="0" smtClean="0"/>
              <a:t>. 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74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기관의 핵심적인 본질은 정해진 것이 아니며 누군가의 의견에 달려있는 것도 아니다</a:t>
            </a:r>
            <a:r>
              <a:rPr lang="en-US" altLang="ko-KR" dirty="0" smtClean="0"/>
              <a:t>. 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59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20" name="Google Shape;20;p56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6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95" name="Google Shape;95;p66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27" name="Google Shape;27;p5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8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34" name="Google Shape;34;p58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42" name="Google Shape;42;p5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0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52" name="Google Shape;52;p6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58" name="Google Shape;58;p6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3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70" name="Google Shape;70;p63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4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64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81" name="Google Shape;81;p64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6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88" name="Google Shape;88;p6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55"/>
          <p:cNvPicPr preferRelativeResize="0"/>
          <p:nvPr/>
        </p:nvPicPr>
        <p:blipFill rotWithShape="1">
          <a:blip r:embed="rId12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5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5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5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cxnSp>
        <p:nvCxnSpPr>
          <p:cNvPr id="13" name="Google Shape;13;p55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ok.org/ko/%ED%99%9C%EB%8F%99/sdgs-%EC%84%B8%EB%B6%80%EB%82%B4%EC%9A%A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</a:t>
            </a:r>
            <a:r>
              <a:rPr 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o-K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정의와 도덕적 자격</a:t>
            </a: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아리스토텔레스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dirty="0"/>
              <a:t>책 읽는 교사 모임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1587550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어떤 사람이 대통령이 되어야 하는가</a:t>
            </a:r>
            <a:r>
              <a:rPr lang="en-US" altLang="ko-KR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?</a:t>
            </a:r>
          </a:p>
          <a:p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시민의 미덕이 가장 뛰어나고 공동선에 대해 가장 잘 이해하는 사람에게 돌아가야한다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5142609"/>
            <a:ext cx="11468204" cy="10381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 err="1" smtClean="0">
                <a:solidFill>
                  <a:schemeClr val="tx1"/>
                </a:solidFill>
              </a:rPr>
              <a:t>철인정치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1726698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정치에 참여해야만 좋은 사람이다</a:t>
            </a:r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언어는 인간 고유의 특징이며 미덕이다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언어는 정치 결사체</a:t>
            </a:r>
            <a:r>
              <a:rPr lang="en-US" altLang="ko-KR" sz="3200" dirty="0" smtClean="0">
                <a:solidFill>
                  <a:schemeClr val="tx1"/>
                </a:solidFill>
              </a:rPr>
              <a:t>(</a:t>
            </a:r>
            <a:r>
              <a:rPr lang="ko-KR" altLang="en-US" sz="3200" dirty="0" smtClean="0">
                <a:solidFill>
                  <a:schemeClr val="tx1"/>
                </a:solidFill>
              </a:rPr>
              <a:t>폴리스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사회</a:t>
            </a:r>
            <a:r>
              <a:rPr lang="en-US" altLang="ko-KR" sz="3200" dirty="0" smtClean="0">
                <a:solidFill>
                  <a:schemeClr val="tx1"/>
                </a:solidFill>
              </a:rPr>
              <a:t>)</a:t>
            </a:r>
            <a:r>
              <a:rPr lang="ko-KR" altLang="en-US" sz="3200" dirty="0" smtClean="0">
                <a:solidFill>
                  <a:schemeClr val="tx1"/>
                </a:solidFill>
              </a:rPr>
              <a:t>를 통해서만 특성이 발휘된다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고립된 자는 언어 능력</a:t>
            </a:r>
            <a:r>
              <a:rPr lang="ko-KR" altLang="en-US" sz="3200" dirty="0" smtClean="0">
                <a:solidFill>
                  <a:schemeClr val="tx1"/>
                </a:solidFill>
              </a:rPr>
              <a:t>과 도덕적 사유 능력을 기를 수 없다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고립된 자는 짐승 </a:t>
            </a:r>
            <a:r>
              <a:rPr lang="en-US" altLang="ko-KR" sz="3200" dirty="0" smtClean="0">
                <a:solidFill>
                  <a:schemeClr val="tx1"/>
                </a:solidFill>
              </a:rPr>
              <a:t>or </a:t>
            </a:r>
            <a:r>
              <a:rPr lang="ko-KR" altLang="en-US" sz="3200" dirty="0" smtClean="0">
                <a:solidFill>
                  <a:schemeClr val="tx1"/>
                </a:solidFill>
              </a:rPr>
              <a:t>신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5401023"/>
            <a:ext cx="11468204" cy="10381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 smtClean="0">
                <a:solidFill>
                  <a:schemeClr val="tx1"/>
                </a:solidFill>
              </a:rPr>
              <a:t>인간의 사회적 존재다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1726698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도덕적 미덕은 습관의 결과로 생긴다</a:t>
            </a:r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공정하게 행동해야 공정한 사람이 되고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절제된 행동을 해야 절제하는 사람이 되고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용감한 행동을 해야 용감한 사람이 된다</a:t>
            </a:r>
            <a:r>
              <a:rPr lang="en-US" altLang="ko-KR" sz="32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도덕 교육은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덕목교육이</a:t>
            </a:r>
            <a:r>
              <a:rPr lang="ko-KR" altLang="en-US" sz="3200" dirty="0" smtClean="0">
                <a:solidFill>
                  <a:schemeClr val="tx1"/>
                </a:solidFill>
              </a:rPr>
              <a:t> 아니라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습관형성</a:t>
            </a:r>
            <a:r>
              <a:rPr lang="ko-KR" altLang="en-US" sz="3200" dirty="0" smtClean="0">
                <a:solidFill>
                  <a:schemeClr val="tx1"/>
                </a:solidFill>
              </a:rPr>
              <a:t> 교육이 되어야 함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5401023"/>
            <a:ext cx="11468204" cy="10381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 smtClean="0">
                <a:solidFill>
                  <a:schemeClr val="tx1"/>
                </a:solidFill>
              </a:rPr>
              <a:t>실천적 지혜가 필요함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8 </a:t>
            </a:r>
            <a:r>
              <a:rPr lang="ko-KR" dirty="0" smtClean="0">
                <a:solidFill>
                  <a:srgbClr val="0070C0"/>
                </a:solidFill>
              </a:rPr>
              <a:t>장</a:t>
            </a:r>
            <a:r>
              <a:rPr lang="ko-KR" dirty="0">
                <a:solidFill>
                  <a:srgbClr val="0070C0"/>
                </a:solidFill>
              </a:rPr>
              <a:t/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3" y="2324307"/>
            <a:ext cx="9772846" cy="3294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8589" y="5701965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여기서 아리스토텔레스는 </a:t>
            </a:r>
            <a:r>
              <a:rPr lang="ko-KR" altLang="en-US" sz="2400" dirty="0" err="1" smtClean="0"/>
              <a:t>뉴규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2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8 </a:t>
            </a:r>
            <a:r>
              <a:rPr lang="ko-KR" dirty="0" smtClean="0">
                <a:solidFill>
                  <a:srgbClr val="0070C0"/>
                </a:solidFill>
              </a:rPr>
              <a:t>장</a:t>
            </a:r>
            <a:r>
              <a:rPr lang="ko-KR" dirty="0">
                <a:solidFill>
                  <a:srgbClr val="0070C0"/>
                </a:solidFill>
              </a:rPr>
              <a:t/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519114" y="2439627"/>
            <a:ext cx="11468204" cy="31745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7200" dirty="0" smtClean="0">
                <a:solidFill>
                  <a:schemeClr val="tx1"/>
                </a:solidFill>
                <a:latin typeface="Antique Olive CompactPS" panose="020B0904030504030204" pitchFamily="34" charset="0"/>
              </a:rPr>
              <a:t>Telos</a:t>
            </a:r>
            <a:endParaRPr lang="en-US" altLang="ko-KR" sz="7200" dirty="0">
              <a:solidFill>
                <a:schemeClr val="tx1"/>
              </a:solidFill>
              <a:latin typeface="Antique Olive CompactPS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8 </a:t>
            </a:r>
            <a:r>
              <a:rPr lang="ko-KR" dirty="0" smtClean="0">
                <a:solidFill>
                  <a:srgbClr val="0070C0"/>
                </a:solidFill>
              </a:rPr>
              <a:t>장</a:t>
            </a:r>
            <a:r>
              <a:rPr lang="ko-KR" dirty="0">
                <a:solidFill>
                  <a:srgbClr val="0070C0"/>
                </a:solidFill>
              </a:rPr>
              <a:t/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519114" y="1853755"/>
            <a:ext cx="11468204" cy="31754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그가 생각하는 정의란</a:t>
            </a:r>
            <a:r>
              <a:rPr lang="en-US" altLang="ko-KR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?</a:t>
            </a:r>
          </a:p>
          <a:p>
            <a:endParaRPr lang="en-US" altLang="ko-KR" sz="3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정의는 목적론에 근거한다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en-US" altLang="ko-KR" sz="32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정의는 영예를 안겨 주는 것이다</a:t>
            </a:r>
            <a:r>
              <a:rPr lang="en-US" altLang="ko-KR" sz="3200" dirty="0" smtClean="0">
                <a:solidFill>
                  <a:schemeClr val="tx1"/>
                </a:solidFill>
              </a:rPr>
              <a:t>. 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519114" y="4562060"/>
            <a:ext cx="11468204" cy="147839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n-US" altLang="ko-KR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 smtClean="0">
                <a:solidFill>
                  <a:schemeClr val="tx1"/>
                </a:solidFill>
              </a:rPr>
              <a:t>정의란 자격 있는 사람들에게 그들이 마땅히 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r>
              <a:rPr lang="en-US" altLang="ko-KR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</a:rPr>
              <a:t>  </a:t>
            </a:r>
            <a:r>
              <a:rPr lang="ko-KR" altLang="en-US" sz="3200" dirty="0" smtClean="0">
                <a:solidFill>
                  <a:schemeClr val="tx1"/>
                </a:solidFill>
              </a:rPr>
              <a:t>받아야할 몫을 주는 것</a:t>
            </a:r>
            <a:r>
              <a:rPr lang="en-US" altLang="ko-KR" sz="3200" dirty="0" smtClean="0">
                <a:solidFill>
                  <a:schemeClr val="tx1"/>
                </a:solidFill>
              </a:rPr>
              <a:t> 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dirty="0">
                <a:solidFill>
                  <a:srgbClr val="0070C0"/>
                </a:solidFill>
              </a:rPr>
              <a:t>제 </a:t>
            </a:r>
            <a:r>
              <a:rPr lang="en-US" altLang="ko-KR" dirty="0" smtClean="0">
                <a:solidFill>
                  <a:srgbClr val="0070C0"/>
                </a:solidFill>
              </a:rPr>
              <a:t>8 </a:t>
            </a:r>
            <a:r>
              <a:rPr lang="ko-KR" dirty="0" smtClean="0">
                <a:solidFill>
                  <a:srgbClr val="0070C0"/>
                </a:solidFill>
              </a:rPr>
              <a:t>장</a:t>
            </a:r>
            <a:r>
              <a:rPr lang="ko-KR" dirty="0">
                <a:solidFill>
                  <a:srgbClr val="0070C0"/>
                </a:solidFill>
              </a:rPr>
              <a:t/>
            </a:r>
            <a:br>
              <a:rPr lang="ko-KR" dirty="0">
                <a:solidFill>
                  <a:srgbClr val="0070C0"/>
                </a:solidFill>
              </a:rPr>
            </a:br>
            <a:r>
              <a:rPr lang="ko-KR" altLang="en-US" dirty="0" smtClean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499236" y="5466806"/>
            <a:ext cx="11468204" cy="28555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n-US" altLang="ko-KR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</a:rPr>
              <a:t>이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악기장인의</a:t>
            </a:r>
            <a:r>
              <a:rPr lang="ko-KR" altLang="en-US" sz="3200" dirty="0" smtClean="0">
                <a:solidFill>
                  <a:schemeClr val="tx1"/>
                </a:solidFill>
              </a:rPr>
              <a:t> 행위는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정의로운가</a:t>
            </a:r>
            <a:r>
              <a:rPr lang="en-US" altLang="ko-KR" sz="3200" dirty="0" smtClean="0">
                <a:solidFill>
                  <a:schemeClr val="tx1"/>
                </a:solidFill>
              </a:rPr>
              <a:t>? 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14" y="1968125"/>
            <a:ext cx="6374120" cy="35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519114" y="1853754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목적론적</a:t>
            </a:r>
            <a:r>
              <a:rPr lang="en-US" altLang="ko-KR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(</a:t>
            </a:r>
            <a:r>
              <a:rPr lang="en-US" altLang="ko-KR" sz="32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Telogical</a:t>
            </a:r>
            <a:r>
              <a:rPr lang="en-US" altLang="ko-KR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사고</a:t>
            </a:r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좋은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플루투는</a:t>
            </a:r>
            <a:r>
              <a:rPr lang="ko-KR" altLang="en-US" sz="3200" dirty="0" smtClean="0">
                <a:solidFill>
                  <a:schemeClr val="tx1"/>
                </a:solidFill>
              </a:rPr>
              <a:t> 명연주자에게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주어져야한다</a:t>
            </a:r>
            <a:r>
              <a:rPr lang="en-US" altLang="ko-KR" sz="32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좋은 테니스코트는 훌륭한 선수가 써야한다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불이 위로 솟는 이유는 본래 자리인 하늘에 닿고 자 함이다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꿀벌이 있는 이유는 꿀을 만들기 위해서 이고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꿀을 만드는 이유는 푸가 먹을 수 있게 하기 위해서이다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1329136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대학의 </a:t>
            </a:r>
            <a:r>
              <a:rPr lang="ko-KR" altLang="en-US" sz="3200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텔로스는</a:t>
            </a:r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무엇인가</a:t>
            </a:r>
            <a:r>
              <a:rPr lang="en-US" altLang="ko-KR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?</a:t>
            </a:r>
          </a:p>
          <a:p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3200" dirty="0" err="1" smtClean="0">
                <a:solidFill>
                  <a:schemeClr val="tx1"/>
                </a:solidFill>
              </a:rPr>
              <a:t>학문발전을</a:t>
            </a:r>
            <a:r>
              <a:rPr lang="ko-KR" altLang="en-US" sz="3200" dirty="0" smtClean="0">
                <a:solidFill>
                  <a:schemeClr val="tx1"/>
                </a:solidFill>
              </a:rPr>
              <a:t> 촉진하는 존재</a:t>
            </a:r>
            <a:r>
              <a:rPr lang="en-US" altLang="ko-KR" sz="32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사회의 공익적 목표에 기여</a:t>
            </a:r>
            <a:r>
              <a:rPr lang="ko-KR" altLang="en-US" sz="3200" dirty="0" smtClean="0">
                <a:solidFill>
                  <a:schemeClr val="tx1"/>
                </a:solidFill>
              </a:rPr>
              <a:t>하는 존재</a:t>
            </a:r>
            <a:r>
              <a:rPr lang="en-US" altLang="ko-KR" sz="3200" dirty="0" smtClean="0">
                <a:solidFill>
                  <a:schemeClr val="tx1"/>
                </a:solidFill>
              </a:rPr>
              <a:t>?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4884195"/>
            <a:ext cx="11468204" cy="10381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 smtClean="0">
                <a:solidFill>
                  <a:schemeClr val="tx1"/>
                </a:solidFill>
              </a:rPr>
              <a:t>농어촌 특별전형은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정의로운가</a:t>
            </a:r>
            <a:r>
              <a:rPr lang="en-US" altLang="ko-KR" sz="3200" dirty="0">
                <a:solidFill>
                  <a:schemeClr val="tx1"/>
                </a:solidFill>
              </a:rPr>
              <a:t>?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1587550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highlight>
                  <a:srgbClr val="FFFF00"/>
                </a:highlight>
              </a:rPr>
              <a:t>정치의 목적</a:t>
            </a:r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ko-KR" sz="3200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좋은 시민을 양성하고 좋은 자질을 배양하는 것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시민의 미덕을 키우는 것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 smtClean="0">
                <a:solidFill>
                  <a:schemeClr val="tx1"/>
                </a:solidFill>
              </a:rPr>
              <a:t>공동선을 고민하고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판단력을 기르며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시민 자치에 참여하고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공동체 전체의 운명을 보살피게 하는 것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5142609"/>
            <a:ext cx="11468204" cy="10381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3200" dirty="0" smtClean="0">
                <a:solidFill>
                  <a:schemeClr val="tx1"/>
                </a:solidFill>
              </a:rPr>
              <a:t>민주시민교육</a:t>
            </a:r>
            <a:endParaRPr lang="en-US" altLang="ko-K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buSzPts val="3200"/>
            </a:pPr>
            <a:r>
              <a:rPr lang="ko-KR" altLang="ko-KR" dirty="0">
                <a:solidFill>
                  <a:srgbClr val="0070C0"/>
                </a:solidFill>
              </a:rPr>
              <a:t>제 </a:t>
            </a:r>
            <a:r>
              <a:rPr lang="en-US" altLang="ko-KR" dirty="0">
                <a:solidFill>
                  <a:srgbClr val="0070C0"/>
                </a:solidFill>
              </a:rPr>
              <a:t>8 </a:t>
            </a:r>
            <a:r>
              <a:rPr lang="ko-KR" altLang="ko-KR" dirty="0">
                <a:solidFill>
                  <a:srgbClr val="0070C0"/>
                </a:solidFill>
              </a:rPr>
              <a:t>장</a:t>
            </a:r>
            <a:br>
              <a:rPr lang="ko-KR" altLang="ko-KR" dirty="0">
                <a:solidFill>
                  <a:srgbClr val="0070C0"/>
                </a:solidFill>
              </a:rPr>
            </a:br>
            <a:r>
              <a:rPr lang="ko-KR" altLang="en-US" dirty="0">
                <a:solidFill>
                  <a:srgbClr val="0070C0"/>
                </a:solidFill>
              </a:rPr>
              <a:t>아리스토텔레스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1587550"/>
            <a:ext cx="11468204" cy="40685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en-US" altLang="ko-KR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77701-8C3B-49D0-B34F-FE9D9E3464F2}"/>
              </a:ext>
            </a:extLst>
          </p:cNvPr>
          <p:cNvSpPr txBox="1"/>
          <p:nvPr/>
        </p:nvSpPr>
        <p:spPr>
          <a:xfrm>
            <a:off x="723796" y="5349555"/>
            <a:ext cx="11468204" cy="10381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ko-KR" altLang="en-US" sz="2800" dirty="0" smtClean="0">
                <a:solidFill>
                  <a:schemeClr val="tx1"/>
                </a:solidFill>
              </a:rPr>
              <a:t>폴리스의 목적과 목표는 좋은 삶이며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</a:rPr>
              <a:t>사회생활을 위한 여러 제도는 그 목적을 위해 존재한다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.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1" b="10118"/>
          <a:stretch/>
        </p:blipFill>
        <p:spPr>
          <a:xfrm>
            <a:off x="2322686" y="1894124"/>
            <a:ext cx="7417662" cy="34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385</Words>
  <Application>Microsoft Office PowerPoint</Application>
  <PresentationFormat>와이드스크린</PresentationFormat>
  <Paragraphs>69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Antique Olive CompactPS</vt:lpstr>
      <vt:lpstr>Wingdings</vt:lpstr>
      <vt:lpstr>Gill Sans</vt:lpstr>
      <vt:lpstr>Arial</vt:lpstr>
      <vt:lpstr>Gallery</vt:lpstr>
      <vt:lpstr>제 8 장 정의와 도덕적 자격 -아리스토텔레스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  <vt:lpstr>제 8 장 아리스토텔레스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아이의 미래를 바꾸는 학교 혁명</dc:title>
  <dc:creator>Windows User</dc:creator>
  <cp:lastModifiedBy>홍 수빈</cp:lastModifiedBy>
  <cp:revision>100</cp:revision>
  <dcterms:created xsi:type="dcterms:W3CDTF">2019-06-29T04:11:27Z</dcterms:created>
  <dcterms:modified xsi:type="dcterms:W3CDTF">2019-12-26T20:56:55Z</dcterms:modified>
</cp:coreProperties>
</file>