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25400" cap="flat">
              <a:solidFill>
                <a:srgbClr val="D6D3CB"/>
              </a:solidFill>
              <a:prstDash val="solid"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25400" cap="flat">
              <a:solidFill>
                <a:srgbClr val="D6D3CB"/>
              </a:solidFill>
              <a:prstDash val="solid"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Shape 13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선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</a:p>
        </p:txBody>
      </p:sp>
      <p:sp>
        <p:nvSpPr>
          <p:cNvPr id="14" name="선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</a:p>
        </p:txBody>
      </p:sp>
      <p:sp>
        <p:nvSpPr>
          <p:cNvPr id="15" name="날짜"/>
          <p:cNvSpPr txBox="1"/>
          <p:nvPr>
            <p:ph type="body" sz="quarter" idx="21"/>
          </p:nvPr>
        </p:nvSpPr>
        <p:spPr>
          <a:xfrm>
            <a:off x="692667" y="12417226"/>
            <a:ext cx="22974301" cy="5080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i="1" sz="2400">
                <a:solidFill>
                  <a:srgbClr val="5C86B9"/>
                </a:solidFill>
              </a:defRPr>
            </a:lvl1pPr>
          </a:lstStyle>
          <a:p>
            <a:pPr/>
            <a:r>
              <a:t>날짜</a:t>
            </a:r>
          </a:p>
        </p:txBody>
      </p:sp>
      <p:sp>
        <p:nvSpPr>
          <p:cNvPr id="16" name="제목 텍스트"/>
          <p:cNvSpPr txBox="1"/>
          <p:nvPr>
            <p:ph type="title"/>
          </p:nvPr>
        </p:nvSpPr>
        <p:spPr>
          <a:xfrm>
            <a:off x="673100" y="83058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pPr/>
            <a:r>
              <a:t>제목 텍스트</a:t>
            </a:r>
          </a:p>
        </p:txBody>
      </p:sp>
      <p:sp>
        <p:nvSpPr>
          <p:cNvPr id="17" name="본문 첫 번째 줄…"/>
          <p:cNvSpPr txBox="1"/>
          <p:nvPr>
            <p:ph type="body" sz="quarter" idx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8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“여기에 인용을 입력하십시오.”"/>
          <p:cNvSpPr txBox="1"/>
          <p:nvPr>
            <p:ph type="body" sz="quarter" idx="21"/>
          </p:nvPr>
        </p:nvSpPr>
        <p:spPr>
          <a:xfrm>
            <a:off x="2387600" y="6072442"/>
            <a:ext cx="19621500" cy="8345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5300"/>
              </a:spcBef>
              <a:buClrTx/>
              <a:buSzTx/>
              <a:buFontTx/>
              <a:buNone/>
              <a:defRPr sz="4200"/>
            </a:lvl1pPr>
          </a:lstStyle>
          <a:p>
            <a:pPr/>
            <a:r>
              <a:t>“여기에 인용을 입력하십시오.” </a:t>
            </a:r>
          </a:p>
        </p:txBody>
      </p:sp>
      <p:sp>
        <p:nvSpPr>
          <p:cNvPr id="109" name="–Johnny Appleseed"/>
          <p:cNvSpPr txBox="1"/>
          <p:nvPr>
            <p:ph type="body" sz="quarter" idx="22"/>
          </p:nvPr>
        </p:nvSpPr>
        <p:spPr>
          <a:xfrm>
            <a:off x="2387600" y="8953500"/>
            <a:ext cx="196215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i="1" sz="4200">
                <a:solidFill>
                  <a:srgbClr val="5C86B9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10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이미지"/>
          <p:cNvSpPr/>
          <p:nvPr>
            <p:ph type="pic" idx="21"/>
          </p:nvPr>
        </p:nvSpPr>
        <p:spPr>
          <a:xfrm>
            <a:off x="0" y="-1828800"/>
            <a:ext cx="24384000" cy="174159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선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</a:p>
        </p:txBody>
      </p:sp>
      <p:sp>
        <p:nvSpPr>
          <p:cNvPr id="26" name="선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</a:p>
        </p:txBody>
      </p:sp>
      <p:sp>
        <p:nvSpPr>
          <p:cNvPr id="27" name="날짜"/>
          <p:cNvSpPr txBox="1"/>
          <p:nvPr>
            <p:ph type="body" sz="quarter" idx="21"/>
          </p:nvPr>
        </p:nvSpPr>
        <p:spPr>
          <a:xfrm>
            <a:off x="692667" y="12417226"/>
            <a:ext cx="22974301" cy="5080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i="1" sz="2400">
                <a:solidFill>
                  <a:srgbClr val="5C86B9"/>
                </a:solidFill>
              </a:defRPr>
            </a:lvl1pPr>
          </a:lstStyle>
          <a:p>
            <a:pPr/>
            <a:r>
              <a:t>날짜</a:t>
            </a:r>
          </a:p>
        </p:txBody>
      </p:sp>
      <p:sp>
        <p:nvSpPr>
          <p:cNvPr id="28" name="108352003_2880x2057.jpeg"/>
          <p:cNvSpPr/>
          <p:nvPr>
            <p:ph type="pic" idx="22"/>
          </p:nvPr>
        </p:nvSpPr>
        <p:spPr>
          <a:xfrm>
            <a:off x="698500" y="-698500"/>
            <a:ext cx="23012400" cy="1643628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9" name="제목 텍스트"/>
          <p:cNvSpPr txBox="1"/>
          <p:nvPr>
            <p:ph type="title"/>
          </p:nvPr>
        </p:nvSpPr>
        <p:spPr>
          <a:xfrm>
            <a:off x="673100" y="9715500"/>
            <a:ext cx="23050500" cy="1549400"/>
          </a:xfrm>
          <a:prstGeom prst="rect">
            <a:avLst/>
          </a:prstGeom>
        </p:spPr>
        <p:txBody>
          <a:bodyPr anchor="b"/>
          <a:lstStyle/>
          <a:p>
            <a:pPr/>
            <a:r>
              <a:t>제목 텍스트</a:t>
            </a:r>
          </a:p>
        </p:txBody>
      </p:sp>
      <p:sp>
        <p:nvSpPr>
          <p:cNvPr id="30" name="본문 첫 번째 줄…"/>
          <p:cNvSpPr txBox="1"/>
          <p:nvPr>
            <p:ph type="body" sz="quarter" idx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3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선"/>
          <p:cNvSpPr/>
          <p:nvPr/>
        </p:nvSpPr>
        <p:spPr>
          <a:xfrm>
            <a:off x="762000" y="68453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</a:p>
        </p:txBody>
      </p:sp>
      <p:sp>
        <p:nvSpPr>
          <p:cNvPr id="39" name="선"/>
          <p:cNvSpPr/>
          <p:nvPr/>
        </p:nvSpPr>
        <p:spPr>
          <a:xfrm>
            <a:off x="762000" y="6908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</a:p>
        </p:txBody>
      </p:sp>
      <p:sp>
        <p:nvSpPr>
          <p:cNvPr id="40" name="제목 텍스트"/>
          <p:cNvSpPr txBox="1"/>
          <p:nvPr>
            <p:ph type="title"/>
          </p:nvPr>
        </p:nvSpPr>
        <p:spPr>
          <a:xfrm>
            <a:off x="673100" y="36957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pPr/>
            <a:r>
              <a:t>제목 텍스트</a:t>
            </a:r>
          </a:p>
        </p:txBody>
      </p:sp>
      <p:sp>
        <p:nvSpPr>
          <p:cNvPr id="4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그룹"/>
          <p:cNvGrpSpPr/>
          <p:nvPr/>
        </p:nvGrpSpPr>
        <p:grpSpPr>
          <a:xfrm>
            <a:off x="673100" y="7416800"/>
            <a:ext cx="10909300" cy="63500"/>
            <a:chOff x="0" y="0"/>
            <a:chExt cx="10909299" cy="63500"/>
          </a:xfrm>
        </p:grpSpPr>
        <p:sp>
          <p:nvSpPr>
            <p:cNvPr id="48" name="선"/>
            <p:cNvSpPr/>
            <p:nvPr/>
          </p:nvSpPr>
          <p:spPr>
            <a:xfrm>
              <a:off x="0" y="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Apple SD 산돌고딕 Neo 일반체"/>
                  <a:ea typeface="Apple SD 산돌고딕 Neo 일반체"/>
                  <a:cs typeface="Apple SD 산돌고딕 Neo 일반체"/>
                  <a:sym typeface="Apple SD 산돌고딕 Neo 일반체"/>
                </a:defRPr>
              </a:pPr>
            </a:p>
          </p:txBody>
        </p:sp>
        <p:sp>
          <p:nvSpPr>
            <p:cNvPr id="49" name="선"/>
            <p:cNvSpPr/>
            <p:nvPr/>
          </p:nvSpPr>
          <p:spPr>
            <a:xfrm>
              <a:off x="0" y="6350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Apple SD 산돌고딕 Neo 일반체"/>
                  <a:ea typeface="Apple SD 산돌고딕 Neo 일반체"/>
                  <a:cs typeface="Apple SD 산돌고딕 Neo 일반체"/>
                  <a:sym typeface="Apple SD 산돌고딕 Neo 일반체"/>
                </a:defRPr>
              </a:pPr>
            </a:p>
          </p:txBody>
        </p:sp>
      </p:grpSp>
      <p:sp>
        <p:nvSpPr>
          <p:cNvPr id="51" name="108177208_1914x1620.jpeg"/>
          <p:cNvSpPr/>
          <p:nvPr>
            <p:ph type="pic" idx="21"/>
          </p:nvPr>
        </p:nvSpPr>
        <p:spPr>
          <a:xfrm>
            <a:off x="10883900" y="0"/>
            <a:ext cx="162052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2" name="제목 텍스트"/>
          <p:cNvSpPr txBox="1"/>
          <p:nvPr>
            <p:ph type="title"/>
          </p:nvPr>
        </p:nvSpPr>
        <p:spPr>
          <a:xfrm>
            <a:off x="673100" y="2717800"/>
            <a:ext cx="10909300" cy="4559300"/>
          </a:xfrm>
          <a:prstGeom prst="rect">
            <a:avLst/>
          </a:prstGeom>
        </p:spPr>
        <p:txBody>
          <a:bodyPr anchor="b"/>
          <a:lstStyle/>
          <a:p>
            <a:pPr/>
            <a:r>
              <a:t>제목 텍스트</a:t>
            </a:r>
          </a:p>
        </p:txBody>
      </p:sp>
      <p:sp>
        <p:nvSpPr>
          <p:cNvPr id="53" name="본문 첫 번째 줄…"/>
          <p:cNvSpPr txBox="1"/>
          <p:nvPr>
            <p:ph type="body" sz="quarter" idx="1"/>
          </p:nvPr>
        </p:nvSpPr>
        <p:spPr>
          <a:xfrm>
            <a:off x="673100" y="7607300"/>
            <a:ext cx="10909300" cy="4737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4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62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70" name="본문 첫 번째 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선"/>
          <p:cNvSpPr/>
          <p:nvPr/>
        </p:nvSpPr>
        <p:spPr>
          <a:xfrm>
            <a:off x="762000" y="36068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</a:p>
        </p:txBody>
      </p:sp>
      <p:sp>
        <p:nvSpPr>
          <p:cNvPr id="79" name="선"/>
          <p:cNvSpPr/>
          <p:nvPr/>
        </p:nvSpPr>
        <p:spPr>
          <a:xfrm>
            <a:off x="762000" y="36830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</a:p>
        </p:txBody>
      </p:sp>
      <p:sp>
        <p:nvSpPr>
          <p:cNvPr id="80" name="117356722_2160x1620.jpeg"/>
          <p:cNvSpPr/>
          <p:nvPr>
            <p:ph type="pic" idx="21"/>
          </p:nvPr>
        </p:nvSpPr>
        <p:spPr>
          <a:xfrm>
            <a:off x="91567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1" name="제목 텍스트"/>
          <p:cNvSpPr txBox="1"/>
          <p:nvPr>
            <p:ph type="title"/>
          </p:nvPr>
        </p:nvSpPr>
        <p:spPr>
          <a:xfrm>
            <a:off x="673100" y="622300"/>
            <a:ext cx="10909300" cy="2870200"/>
          </a:xfrm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82" name="본문 첫 번째 줄…"/>
          <p:cNvSpPr txBox="1"/>
          <p:nvPr>
            <p:ph type="body" sz="half" idx="1"/>
          </p:nvPr>
        </p:nvSpPr>
        <p:spPr>
          <a:xfrm>
            <a:off x="673100" y="4191000"/>
            <a:ext cx="10909300" cy="8890000"/>
          </a:xfrm>
          <a:prstGeom prst="rect">
            <a:avLst/>
          </a:prstGeom>
        </p:spPr>
        <p:txBody>
          <a:bodyPr/>
          <a:lstStyle>
            <a:lvl1pPr marL="571500" indent="-571500">
              <a:spcBef>
                <a:spcPts val="5300"/>
              </a:spcBef>
              <a:defRPr sz="4200"/>
            </a:lvl1pPr>
            <a:lvl2pPr marL="1143000" indent="-571500">
              <a:spcBef>
                <a:spcPts val="5300"/>
              </a:spcBef>
              <a:defRPr sz="4200"/>
            </a:lvl2pPr>
            <a:lvl3pPr marL="1714500" indent="-571500">
              <a:spcBef>
                <a:spcPts val="5300"/>
              </a:spcBef>
              <a:defRPr sz="4200"/>
            </a:lvl3pPr>
            <a:lvl4pPr marL="2286000" indent="-571500">
              <a:spcBef>
                <a:spcPts val="5300"/>
              </a:spcBef>
              <a:defRPr sz="4200"/>
            </a:lvl4pPr>
            <a:lvl5pPr marL="2857500" indent="-571500">
              <a:spcBef>
                <a:spcPts val="5300"/>
              </a:spcBef>
              <a:defRPr sz="4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8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본문 첫 번째 줄…"/>
          <p:cNvSpPr txBox="1"/>
          <p:nvPr>
            <p:ph type="body" idx="1"/>
          </p:nvPr>
        </p:nvSpPr>
        <p:spPr>
          <a:xfrm>
            <a:off x="673100" y="622300"/>
            <a:ext cx="23050500" cy="12471400"/>
          </a:xfrm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9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이미지"/>
          <p:cNvSpPr/>
          <p:nvPr>
            <p:ph type="pic" sz="quarter" idx="21"/>
          </p:nvPr>
        </p:nvSpPr>
        <p:spPr>
          <a:xfrm>
            <a:off x="15760700" y="6337300"/>
            <a:ext cx="7797800" cy="660001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이미지"/>
          <p:cNvSpPr/>
          <p:nvPr>
            <p:ph type="pic" sz="quarter" idx="22"/>
          </p:nvPr>
        </p:nvSpPr>
        <p:spPr>
          <a:xfrm>
            <a:off x="15582900" y="952500"/>
            <a:ext cx="7772400" cy="554998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이미지"/>
          <p:cNvSpPr/>
          <p:nvPr>
            <p:ph type="pic" idx="23"/>
          </p:nvPr>
        </p:nvSpPr>
        <p:spPr>
          <a:xfrm>
            <a:off x="444500" y="952500"/>
            <a:ext cx="16357600" cy="1226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선"/>
          <p:cNvSpPr/>
          <p:nvPr/>
        </p:nvSpPr>
        <p:spPr>
          <a:xfrm>
            <a:off x="762000" y="3606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</a:p>
        </p:txBody>
      </p:sp>
      <p:sp>
        <p:nvSpPr>
          <p:cNvPr id="3" name="선"/>
          <p:cNvSpPr/>
          <p:nvPr/>
        </p:nvSpPr>
        <p:spPr>
          <a:xfrm>
            <a:off x="762000" y="3683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</a:p>
        </p:txBody>
      </p:sp>
      <p:sp>
        <p:nvSpPr>
          <p:cNvPr id="4" name="제목 텍스트"/>
          <p:cNvSpPr txBox="1"/>
          <p:nvPr>
            <p:ph type="title"/>
          </p:nvPr>
        </p:nvSpPr>
        <p:spPr>
          <a:xfrm>
            <a:off x="673100" y="622300"/>
            <a:ext cx="23050500" cy="287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제목 텍스트</a:t>
            </a:r>
          </a:p>
        </p:txBody>
      </p:sp>
      <p:sp>
        <p:nvSpPr>
          <p:cNvPr id="5" name="본문 첫 번째 줄…"/>
          <p:cNvSpPr txBox="1"/>
          <p:nvPr>
            <p:ph type="body" idx="1"/>
          </p:nvPr>
        </p:nvSpPr>
        <p:spPr>
          <a:xfrm>
            <a:off x="673100" y="4191000"/>
            <a:ext cx="23050500" cy="889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" name="슬라이드 번호"/>
          <p:cNvSpPr txBox="1"/>
          <p:nvPr>
            <p:ph type="sldNum" sz="quarter" idx="2"/>
          </p:nvPr>
        </p:nvSpPr>
        <p:spPr>
          <a:xfrm>
            <a:off x="23228300" y="12979400"/>
            <a:ext cx="393700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80" strike="noStrike" sz="9000" u="none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80" strike="noStrike" sz="9000" u="none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80" strike="noStrike" sz="9000" u="none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80" strike="noStrike" sz="9000" u="none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80" strike="noStrike" sz="9000" u="none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80" strike="noStrike" sz="9000" u="none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80" strike="noStrike" sz="9000" u="none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80" strike="noStrike" sz="9000" u="none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80" strike="noStrike" sz="9000" u="none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736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5200" u="none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473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5200" u="none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2209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5200" u="none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946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5200" u="none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36830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5200" u="none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4419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5200" u="none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5156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5200" u="none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5892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5200" u="none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6629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5200" u="none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이미지" descr="이미지"/>
          <p:cNvPicPr>
            <a:picLocks noChangeAspect="1"/>
          </p:cNvPicPr>
          <p:nvPr>
            <p:ph type="pic" idx="23"/>
          </p:nvPr>
        </p:nvPicPr>
        <p:blipFill>
          <a:blip r:embed="rId2">
            <a:extLst/>
          </a:blip>
          <a:srcRect l="4658" t="0" r="8695" b="6521"/>
          <a:stretch>
            <a:fillRect/>
          </a:stretch>
        </p:blipFill>
        <p:spPr>
          <a:xfrm>
            <a:off x="9452984" y="1123950"/>
            <a:ext cx="14173201" cy="11468100"/>
          </a:xfrm>
          <a:prstGeom prst="rect">
            <a:avLst/>
          </a:prstGeom>
        </p:spPr>
      </p:pic>
      <p:sp>
        <p:nvSpPr>
          <p:cNvPr id="135" name="진보교육의 미래"/>
          <p:cNvSpPr txBox="1"/>
          <p:nvPr>
            <p:ph type="title" idx="4294967295"/>
          </p:nvPr>
        </p:nvSpPr>
        <p:spPr>
          <a:xfrm>
            <a:off x="673100" y="83058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pPr/>
            <a:r>
              <a:t>진보교육의 미래</a:t>
            </a:r>
          </a:p>
        </p:txBody>
      </p:sp>
      <p:sp>
        <p:nvSpPr>
          <p:cNvPr id="136" name="BOOKTOK"/>
          <p:cNvSpPr txBox="1"/>
          <p:nvPr>
            <p:ph type="body" sz="quarter" idx="4294967295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</a:lstStyle>
          <a:p>
            <a:pPr/>
            <a:r>
              <a:t>BOOKTOK</a:t>
            </a:r>
          </a:p>
        </p:txBody>
      </p:sp>
      <p:sp>
        <p:nvSpPr>
          <p:cNvPr id="137" name="2021. 02. 23"/>
          <p:cNvSpPr txBox="1"/>
          <p:nvPr/>
        </p:nvSpPr>
        <p:spPr>
          <a:xfrm>
            <a:off x="692667" y="12417226"/>
            <a:ext cx="2297430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2400">
                <a:solidFill>
                  <a:srgbClr val="5C86B9"/>
                </a:solidFill>
              </a:defRPr>
            </a:lvl1pPr>
          </a:lstStyle>
          <a:p>
            <a:pPr/>
            <a:r>
              <a:t>2021. 02. 23</a:t>
            </a:r>
          </a:p>
        </p:txBody>
      </p:sp>
      <p:sp>
        <p:nvSpPr>
          <p:cNvPr id="138" name="선"/>
          <p:cNvSpPr/>
          <p:nvPr/>
        </p:nvSpPr>
        <p:spPr>
          <a:xfrm>
            <a:off x="633882" y="12207769"/>
            <a:ext cx="23128936" cy="1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39" name="선"/>
          <p:cNvSpPr/>
          <p:nvPr/>
        </p:nvSpPr>
        <p:spPr>
          <a:xfrm>
            <a:off x="646582" y="12334769"/>
            <a:ext cx="23128936" cy="1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“김상곤” 쇼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“김상곤” 쇼크</a:t>
            </a:r>
          </a:p>
        </p:txBody>
      </p:sp>
      <p:sp>
        <p:nvSpPr>
          <p:cNvPr id="170" name="교육공약 발표: “수시 비중은 단계적으로 축소한다.”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교육공약 발표: “수시 비중은 단계적으로 축소한다.”</a:t>
            </a:r>
          </a:p>
          <a:p>
            <a:pPr/>
            <a:r>
              <a:t>미국: 정시모집과 조기모집(조기결정, 조기지원), 수시는 조기결정.</a:t>
            </a:r>
          </a:p>
          <a:p>
            <a:pPr/>
            <a:r>
              <a:t>미국은 정시, 조기 모두 전형요소에 차이 없음. 우리는 서로 크게 다름.(학생부, 수능)</a:t>
            </a:r>
          </a:p>
          <a:p>
            <a:pPr/>
            <a:r>
              <a:t>수시: 학생부 교과전형(내신 성적만),  학생부 종합전형(내신+자기소개+비교과 = 입학사정관), 논술전형(대학별 출제), 실기위주 전형(특기자 전형 포함)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정시모집과 수시모집정원 비율(4년제 대학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정시모집과 수시모집정원 비율(4년제 대학)</a:t>
            </a:r>
          </a:p>
        </p:txBody>
      </p:sp>
      <p:pic>
        <p:nvPicPr>
          <p:cNvPr id="173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28041" y="4174283"/>
            <a:ext cx="13286478" cy="8948834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4월 문재인 후보 공식 공약집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4월 문재인 후보 공식 공약집</a:t>
            </a:r>
          </a:p>
          <a:p>
            <a:pPr/>
            <a:r>
              <a:t>수시/정시비중 언급 없음</a:t>
            </a:r>
          </a:p>
          <a:p>
            <a:pPr/>
            <a:r>
              <a:t>수능 절대평가 추진</a:t>
            </a:r>
          </a:p>
          <a:p>
            <a:pPr/>
            <a:r>
              <a:t>수시 전형 대폭 개선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수능, 상대평가? 절대평가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수능, 상대평가? 절대평가?</a:t>
            </a:r>
          </a:p>
        </p:txBody>
      </p:sp>
      <p:sp>
        <p:nvSpPr>
          <p:cNvPr id="177" name="학부모들은 학종을 걱정하는데 학종에 대해서는 아무 말이 없고 수능부터 개편한다고 발표…"/>
          <p:cNvSpPr txBox="1"/>
          <p:nvPr>
            <p:ph type="body" idx="1"/>
          </p:nvPr>
        </p:nvSpPr>
        <p:spPr>
          <a:xfrm>
            <a:off x="666750" y="4203700"/>
            <a:ext cx="23050500" cy="8890000"/>
          </a:xfrm>
          <a:prstGeom prst="rect">
            <a:avLst/>
          </a:prstGeom>
        </p:spPr>
        <p:txBody>
          <a:bodyPr/>
          <a:lstStyle/>
          <a:p>
            <a:pPr/>
            <a:r>
              <a:t>학부모들은 학종을 걱정하는데 학종에 대해서는 아무 말이 없고 수능부터 개편한다고 발표</a:t>
            </a:r>
          </a:p>
          <a:p>
            <a:pPr/>
            <a:r>
              <a:t>2020년 현재 수능 성적표에는 상대평가 지표만 표시(원점수: 평균, 표준편차 등을 일종의 수학공식으로 정리)</a:t>
            </a:r>
          </a:p>
          <a:p>
            <a:pPr/>
            <a:r>
              <a:t>‘김상곤’의 수능 절대평가 추진: 학생의 경쟁과 부담을 완화, 수능의 영향력 약화, 여러줄 세우기 가능 그.러.나 학부모는 학종을 좋아하지 않는다.</a:t>
            </a:r>
          </a:p>
          <a:p>
            <a:pPr/>
            <a:r>
              <a:t>학종의 전신은 “입학사정관제”(노무현 정부 마지막에 도입)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이명박 정부: 학교 밖 스펙을 점차 금지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이명박 정부: 학교 밖 스펙을 점차 금지</a:t>
            </a:r>
          </a:p>
        </p:txBody>
      </p:sp>
      <p:sp>
        <p:nvSpPr>
          <p:cNvPr id="180" name="학종의 비교과 문제를 어떻게 해결하나?…"/>
          <p:cNvSpPr txBox="1"/>
          <p:nvPr>
            <p:ph type="body" idx="1"/>
          </p:nvPr>
        </p:nvSpPr>
        <p:spPr>
          <a:xfrm>
            <a:off x="666750" y="4203700"/>
            <a:ext cx="23050500" cy="8890000"/>
          </a:xfrm>
          <a:prstGeom prst="rect">
            <a:avLst/>
          </a:prstGeom>
        </p:spPr>
        <p:txBody>
          <a:bodyPr/>
          <a:lstStyle/>
          <a:p>
            <a:pPr/>
            <a:r>
              <a:t>학종의 비교과 문제를 어떻게 해결하나?</a:t>
            </a:r>
          </a:p>
          <a:p>
            <a:pPr/>
            <a:r>
              <a:t>2010년 학교 밖 수상경력 금지</a:t>
            </a:r>
          </a:p>
          <a:p>
            <a:pPr/>
            <a:r>
              <a:t>2011년 해외 봉사활동과 어학시험 금지</a:t>
            </a:r>
          </a:p>
          <a:p>
            <a:pPr/>
            <a:r>
              <a:t>2013년 발명 특허가 금지</a:t>
            </a:r>
          </a:p>
          <a:p>
            <a:pPr/>
            <a:r>
              <a:t>2014년 논문 등재와 도서 출간 배제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학종의 기본 전형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학종의 기본 전형</a:t>
            </a:r>
          </a:p>
        </p:txBody>
      </p:sp>
      <p:sp>
        <p:nvSpPr>
          <p:cNvPr id="183" name="내신성적(상대평가 등급제)…"/>
          <p:cNvSpPr txBox="1"/>
          <p:nvPr>
            <p:ph type="body" idx="1"/>
          </p:nvPr>
        </p:nvSpPr>
        <p:spPr>
          <a:xfrm>
            <a:off x="666750" y="4203700"/>
            <a:ext cx="23050500" cy="8890000"/>
          </a:xfrm>
          <a:prstGeom prst="rect">
            <a:avLst/>
          </a:prstGeom>
        </p:spPr>
        <p:txBody>
          <a:bodyPr/>
          <a:lstStyle/>
          <a:p>
            <a:pPr marL="714502" indent="-714502" defTabSz="800735">
              <a:spcBef>
                <a:spcPts val="5700"/>
              </a:spcBef>
              <a:defRPr sz="5044"/>
            </a:pPr>
            <a:r>
              <a:t>내신성적(상대평가 등급제)</a:t>
            </a:r>
          </a:p>
          <a:p>
            <a:pPr marL="714502" indent="-714502" defTabSz="800735">
              <a:spcBef>
                <a:spcPts val="5700"/>
              </a:spcBef>
              <a:defRPr sz="5044"/>
            </a:pPr>
            <a:r>
              <a:t>세부 특기사항(정성적 평가)</a:t>
            </a:r>
          </a:p>
          <a:p>
            <a:pPr marL="714502" indent="-714502" defTabSz="800735">
              <a:spcBef>
                <a:spcPts val="5700"/>
              </a:spcBef>
              <a:defRPr sz="5044"/>
            </a:pPr>
            <a:r>
              <a:t>비교과: 독서, 동아리, 봉사, 교내 수상, 소논문 등</a:t>
            </a:r>
          </a:p>
          <a:p>
            <a:pPr marL="714502" indent="-714502" defTabSz="800735">
              <a:spcBef>
                <a:spcPts val="5700"/>
              </a:spcBef>
              <a:defRPr sz="5044"/>
            </a:pPr>
            <a:r>
              <a:t>수능: 최저학력기준</a:t>
            </a:r>
          </a:p>
          <a:p>
            <a:pPr marL="714502" indent="-714502" defTabSz="800735">
              <a:spcBef>
                <a:spcPts val="5700"/>
              </a:spcBef>
              <a:defRPr sz="5044"/>
            </a:pPr>
            <a:r>
              <a:t>기타: 자기소개서, 추천서 등</a:t>
            </a:r>
          </a:p>
          <a:p>
            <a:pPr marL="714502" indent="-714502" defTabSz="800735">
              <a:spcBef>
                <a:spcPts val="5700"/>
              </a:spcBef>
              <a:defRPr sz="5044"/>
            </a:pPr>
            <a:r>
              <a:t>면접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김상곤 쇼크의 시작, 2017 수능 개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김상곤 쇼크의 시작, 2017 수능 개편</a:t>
            </a:r>
          </a:p>
        </p:txBody>
      </p:sp>
      <p:sp>
        <p:nvSpPr>
          <p:cNvPr id="186" name="실제 상위권 대학의 정시 입학자와 학종 입학자를 비고하면 특목고-자사고 출신은 비슷하며 서울 수도권 출신 및 고소득층 비율은 학종보다 정시(수능)에서 더 높게 나타남…"/>
          <p:cNvSpPr txBox="1"/>
          <p:nvPr>
            <p:ph type="body" idx="1"/>
          </p:nvPr>
        </p:nvSpPr>
        <p:spPr>
          <a:xfrm>
            <a:off x="666750" y="4203700"/>
            <a:ext cx="23050500" cy="8890000"/>
          </a:xfrm>
          <a:prstGeom prst="rect">
            <a:avLst/>
          </a:prstGeom>
        </p:spPr>
        <p:txBody>
          <a:bodyPr/>
          <a:lstStyle/>
          <a:p>
            <a:pPr/>
            <a:r>
              <a:t>실제 상위권 대학의 정시 입학자와 학종 입학자를 비고하면 특목고-자사고 출신은 비슷하며 서울 수도권 출신 및 고소득층 비율은 학종보다 정시(수능)에서 더 높게 나타남</a:t>
            </a:r>
          </a:p>
          <a:p>
            <a:pPr/>
            <a:r>
              <a:t>즉, 학종이 금수저에게 더 유리하다는 통념은 사실이 아님</a:t>
            </a:r>
          </a:p>
          <a:p>
            <a:pPr/>
            <a:r>
              <a:t>정부는 학종에 대한 여론이 비판적임을 감안한다면 ‘수능 개편안’보다 ‘학종 개편안’을 먼저 발표했어야 함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김상곤 쇼크의 시작, 2017 수능 개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김상곤 쇼크의 시작, 2017 수능 개편</a:t>
            </a:r>
          </a:p>
        </p:txBody>
      </p:sp>
      <p:sp>
        <p:nvSpPr>
          <p:cNvPr id="189" name="수능 절대평가의 문제…"/>
          <p:cNvSpPr txBox="1"/>
          <p:nvPr>
            <p:ph type="body" idx="1"/>
          </p:nvPr>
        </p:nvSpPr>
        <p:spPr>
          <a:xfrm>
            <a:off x="666750" y="4203700"/>
            <a:ext cx="23050500" cy="8890000"/>
          </a:xfrm>
          <a:prstGeom prst="rect">
            <a:avLst/>
          </a:prstGeom>
        </p:spPr>
        <p:txBody>
          <a:bodyPr/>
          <a:lstStyle/>
          <a:p>
            <a:pPr/>
            <a:r>
              <a:t>수능 절대평가의 문제</a:t>
            </a:r>
          </a:p>
          <a:p>
            <a:pPr/>
            <a:r>
              <a:t>정시 모집에서 합격/불합격을 가르는 변별력(면접, 내신, 수능 원점수), 절대평가는 등급제만 있는 것이 아니라 원점수제 활용. -&gt; 경쟁을 줄일 수 있는가?</a:t>
            </a:r>
          </a:p>
          <a:p>
            <a:pPr/>
            <a:r>
              <a:t>적어도 상대평가의 고유한 결함인 ‘공부 잘하는 학생이 선호하는 과목은 다른 학생들에게 기피 대상이 되는 현상’을 줄일 수 있음(물리, 경제를 기피라고 아랍어로 쏠리는 현상)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2017년 8월 10일 수능 개편안 발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2017년 8월 10일 수능 개편안 발표</a:t>
            </a:r>
          </a:p>
        </p:txBody>
      </p:sp>
      <p:sp>
        <p:nvSpPr>
          <p:cNvPr id="192" name="1안: 절반은 절대평가, 절반은 상대평가…"/>
          <p:cNvSpPr txBox="1"/>
          <p:nvPr>
            <p:ph type="body" idx="1"/>
          </p:nvPr>
        </p:nvSpPr>
        <p:spPr>
          <a:xfrm>
            <a:off x="666750" y="4203700"/>
            <a:ext cx="23050500" cy="8890000"/>
          </a:xfrm>
          <a:prstGeom prst="rect">
            <a:avLst/>
          </a:prstGeom>
        </p:spPr>
        <p:txBody>
          <a:bodyPr/>
          <a:lstStyle/>
          <a:p>
            <a:pPr marL="692404" indent="-692404" defTabSz="775969">
              <a:spcBef>
                <a:spcPts val="5500"/>
              </a:spcBef>
              <a:defRPr sz="4888"/>
            </a:pPr>
            <a:r>
              <a:t>1안: 절반은 절대평가, 절반은 상대평가</a:t>
            </a:r>
          </a:p>
          <a:p>
            <a:pPr marL="692404" indent="-692404" defTabSz="775969">
              <a:spcBef>
                <a:spcPts val="5500"/>
              </a:spcBef>
              <a:defRPr sz="4888"/>
            </a:pPr>
            <a:r>
              <a:t>2안: 전 과목 절대평가</a:t>
            </a:r>
          </a:p>
          <a:p>
            <a:pPr marL="692404" indent="-692404" defTabSz="775969">
              <a:spcBef>
                <a:spcPts val="5500"/>
              </a:spcBef>
              <a:defRPr sz="4888"/>
            </a:pPr>
            <a:r>
              <a:t>김상곤은 2안으로 가려고 1안을 들러리 세운 것일까? 아니면 반대일까?</a:t>
            </a:r>
          </a:p>
          <a:p>
            <a:pPr marL="692404" indent="-692404" defTabSz="775969">
              <a:spcBef>
                <a:spcPts val="5500"/>
              </a:spcBef>
              <a:defRPr sz="4888"/>
            </a:pPr>
            <a:r>
              <a:t>2안을 포기한 이유는 청와대와 민주당으로부터 강력한 견제(수능이 절대평가가 되면 정시모집에서 변별을 어떻게 할 것인가? 에 대한 대비 부족)</a:t>
            </a:r>
          </a:p>
          <a:p>
            <a:pPr marL="692404" indent="-692404" defTabSz="775969">
              <a:spcBef>
                <a:spcPts val="5500"/>
              </a:spcBef>
              <a:defRPr sz="4888"/>
            </a:pPr>
            <a:r>
              <a:t>그러나 1안으로 가면 수능을 준비하기 위한 학습량이 늘어남.(통합사회 + 통합과학을 합쳐 한 과목이라고 적는 꼼수, 각각 8단위씩이니 무려 16단위의 거대과목)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2017년 8월 10일 수능 개편안 발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2017년 8월 10일 수능 개편안 발표</a:t>
            </a:r>
          </a:p>
        </p:txBody>
      </p:sp>
      <p:sp>
        <p:nvSpPr>
          <p:cNvPr id="195" name="2안: 전 과목 절대평가 제도를 체택하되 원점수제를 부분적으로 활용하자는 의견의 3안도 제시하였으나 묵살…"/>
          <p:cNvSpPr txBox="1"/>
          <p:nvPr>
            <p:ph type="body" idx="1"/>
          </p:nvPr>
        </p:nvSpPr>
        <p:spPr>
          <a:xfrm>
            <a:off x="666750" y="4203700"/>
            <a:ext cx="23050500" cy="8890000"/>
          </a:xfrm>
          <a:prstGeom prst="rect">
            <a:avLst/>
          </a:prstGeom>
        </p:spPr>
        <p:txBody>
          <a:bodyPr/>
          <a:lstStyle/>
          <a:p>
            <a:pPr/>
            <a:r>
              <a:t>2안: 전 과목 절대평가 제도를 체택하되 원점수제를 부분적으로 활용하자는 의견의 3안도 제시하였으나 묵살</a:t>
            </a:r>
          </a:p>
          <a:p>
            <a:pPr/>
            <a:r>
              <a:t>결국 1, 2안중에 결정하지 말고 차라리 연기하자! 결국 1년 발표 연기(공론화)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진보교육감 시대의 탄생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진보교육감 시대의 탄생</a:t>
            </a:r>
          </a:p>
        </p:txBody>
      </p:sp>
      <p:sp>
        <p:nvSpPr>
          <p:cNvPr id="198" name="교육에서 보수와 진보를 선택하자면?…"/>
          <p:cNvSpPr txBox="1"/>
          <p:nvPr>
            <p:ph type="body" idx="1"/>
          </p:nvPr>
        </p:nvSpPr>
        <p:spPr>
          <a:xfrm>
            <a:off x="666750" y="4203700"/>
            <a:ext cx="23050500" cy="8890000"/>
          </a:xfrm>
          <a:prstGeom prst="rect">
            <a:avLst/>
          </a:prstGeom>
        </p:spPr>
        <p:txBody>
          <a:bodyPr/>
          <a:lstStyle/>
          <a:p>
            <a:pPr/>
            <a:r>
              <a:t>교육에서 보수와 진보를 선택하자면?</a:t>
            </a:r>
          </a:p>
          <a:p>
            <a:pPr/>
            <a:r>
              <a:t>고교평준화에 찬성하나요? 70% 기록</a:t>
            </a:r>
          </a:p>
          <a:p>
            <a:pPr/>
            <a:r>
              <a:t>보수교육: 경쟁, 서열화, 주입식, 부패 등의 부정적 시선</a:t>
            </a:r>
          </a:p>
          <a:p>
            <a:pPr/>
            <a:r>
              <a:t>진보교육: 협동, 평준화, 창의력교육, 청렴 등의 긍정적 시선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교권 선진화로 가는길은 아직 멀었다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교권 선진화로 가는길은 아직 멀었다.</a:t>
            </a:r>
          </a:p>
        </p:txBody>
      </p:sp>
      <p:sp>
        <p:nvSpPr>
          <p:cNvPr id="142" name="학원에서 주입식 교육을 할 때에도 개강 2~3개월 전에 준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40841" indent="-640841" defTabSz="718184">
              <a:spcBef>
                <a:spcPts val="5100"/>
              </a:spcBef>
              <a:defRPr sz="4524"/>
            </a:pPr>
            <a:r>
              <a:t>학원에서 주입식 교육을 할 때에도 개강 2~3개월 전에 준비</a:t>
            </a:r>
          </a:p>
          <a:p>
            <a:pPr marL="640841" indent="-640841" defTabSz="718184">
              <a:spcBef>
                <a:spcPts val="5100"/>
              </a:spcBef>
              <a:defRPr sz="4524"/>
            </a:pPr>
            <a:r>
              <a:t>창의적 교육을 한다하고 개학 일주일 전에 학년 발표?</a:t>
            </a:r>
          </a:p>
          <a:p>
            <a:pPr marL="640841" indent="-640841" defTabSz="718184">
              <a:spcBef>
                <a:spcPts val="5100"/>
              </a:spcBef>
              <a:defRPr sz="4524"/>
            </a:pPr>
            <a:r>
              <a:t>한국에는 교권이 없구나..</a:t>
            </a:r>
          </a:p>
          <a:p>
            <a:pPr marL="640841" indent="-640841" defTabSz="718184">
              <a:spcBef>
                <a:spcPts val="5100"/>
              </a:spcBef>
              <a:defRPr sz="4524"/>
            </a:pPr>
            <a:r>
              <a:t>행정의 논리일까? 교육의 논리일까? 행정적 편의를 위해 교육적으로 심각한 결함을 수십 년간 유지(2017년 교원 인사발령이 2월 1일로 변경)</a:t>
            </a:r>
          </a:p>
          <a:p>
            <a:pPr marL="640841" indent="-640841" defTabSz="718184">
              <a:spcBef>
                <a:spcPts val="5100"/>
              </a:spcBef>
              <a:defRPr sz="4524"/>
            </a:pPr>
            <a:r>
              <a:t>선진국 교사들은 신학기 시작 2~3개월 전에 담당학년과 과목 배정</a:t>
            </a:r>
          </a:p>
          <a:p>
            <a:pPr marL="640841" indent="-640841" defTabSz="718184">
              <a:spcBef>
                <a:spcPts val="5100"/>
              </a:spcBef>
              <a:defRPr sz="4524"/>
            </a:pPr>
            <a:r>
              <a:t>매년 전문적 학습공동체가 무너지고 다시 세우는 기이한 현상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진보교육감은 입시를 잘 모른다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진보교육감은 입시를 잘 모른다.</a:t>
            </a:r>
          </a:p>
        </p:txBody>
      </p:sp>
      <p:sp>
        <p:nvSpPr>
          <p:cNvPr id="201" name="대입을 잘 모른다. 입시 때문에 교육을 망친다고 입버릇처럼 말하면서 입시가 별 것 아니라는 식으로 가볍게 여기는 이중적 태도…"/>
          <p:cNvSpPr txBox="1"/>
          <p:nvPr>
            <p:ph type="body" idx="1"/>
          </p:nvPr>
        </p:nvSpPr>
        <p:spPr>
          <a:xfrm>
            <a:off x="666750" y="4203700"/>
            <a:ext cx="23050500" cy="8890000"/>
          </a:xfrm>
          <a:prstGeom prst="rect">
            <a:avLst/>
          </a:prstGeom>
        </p:spPr>
        <p:txBody>
          <a:bodyPr/>
          <a:lstStyle/>
          <a:p>
            <a:pPr/>
            <a:r>
              <a:t>대입을 잘 모른다. 입시 때문에 교육을 망친다고 입버릇처럼 말하면서 입시가 별 것 아니라는 식으로 가볍게 여기는 이중적 태도</a:t>
            </a:r>
          </a:p>
          <a:p>
            <a:pPr/>
            <a:r>
              <a:t>“수능 자격고사화” 및 “수능 폐지” 주장: 대학 합격 여부를 내신성적으로 가려야 한다. 그런데 수능과 내신 중 체감 경쟁 강도가 더 높은 것은 내신</a:t>
            </a:r>
          </a:p>
          <a:p>
            <a:pPr/>
            <a:r>
              <a:t>실제로 추진한 경험이 있음: 노무현 정부시절 2004년에 발표한 2008년 대입 개편안(수능 등급만 표시, 내신은 상대평가로 바꾸어 성적 부풀리기 방지)</a:t>
            </a:r>
          </a:p>
          <a:p>
            <a:pPr/>
            <a:r>
              <a:t>2005년 고 1학생들 1학기 중간고사를 보고 나서 자살하는 사태 발생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진보교육감은 입시를 잘 모른다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진보교육감은 입시를 잘 모른다.</a:t>
            </a:r>
          </a:p>
        </p:txBody>
      </p:sp>
      <p:sp>
        <p:nvSpPr>
          <p:cNvPr id="204" name="2005년 5월 7일 ‘한국청소년모임’ 위원장 신지예 학생은 “우리는 내신등급제도 본고사도 원하지 않는다. 내 옆에 있는 친구를 밟아야 하는, 물건에 점수를 매기듯이 우리에게 점수를 매기는 이 전쟁터 같은 학교가 근본적으로 변하는 것이 바로 우리가 원하는 것’이라고 발언…"/>
          <p:cNvSpPr txBox="1"/>
          <p:nvPr>
            <p:ph type="body" idx="1"/>
          </p:nvPr>
        </p:nvSpPr>
        <p:spPr>
          <a:xfrm>
            <a:off x="666750" y="4203700"/>
            <a:ext cx="23050500" cy="8890000"/>
          </a:xfrm>
          <a:prstGeom prst="rect">
            <a:avLst/>
          </a:prstGeom>
        </p:spPr>
        <p:txBody>
          <a:bodyPr/>
          <a:lstStyle/>
          <a:p>
            <a:pPr marL="662939" indent="-662939" defTabSz="742950">
              <a:spcBef>
                <a:spcPts val="5300"/>
              </a:spcBef>
              <a:defRPr sz="4680"/>
            </a:pPr>
            <a:r>
              <a:t>2005년 5월 7일 ‘한국청소년모임’ 위원장 신지예 학생은 “우리는 내신등급제도 본고사도 원하지 않는다. 내 옆에 있는 친구를 밟아야 하는, 물건에 점수를 매기듯이 우리에게 점수를 매기는 이 전쟁터 같은 학교가 근본적으로 변하는 것이 바로 우리가 원하는 것’이라고 발언</a:t>
            </a:r>
          </a:p>
          <a:p>
            <a:pPr marL="662939" indent="-662939" defTabSz="742950">
              <a:spcBef>
                <a:spcPts val="5300"/>
              </a:spcBef>
              <a:defRPr sz="4680"/>
            </a:pPr>
            <a:r>
              <a:t>13년이 지난 2018년 지방선거 녹색당 서울시장 후보로 나선 바로 그 “신지예”</a:t>
            </a:r>
          </a:p>
          <a:p>
            <a:pPr marL="662939" indent="-662939" defTabSz="742950">
              <a:spcBef>
                <a:spcPts val="5300"/>
              </a:spcBef>
              <a:defRPr sz="4680"/>
            </a:pPr>
            <a:r>
              <a:t>내신을 절대평가로 바꾸면? —&gt; 내신 부풀리기</a:t>
            </a:r>
          </a:p>
          <a:p>
            <a:pPr marL="662939" indent="-662939" defTabSz="742950">
              <a:spcBef>
                <a:spcPts val="5300"/>
              </a:spcBef>
              <a:defRPr sz="4680"/>
            </a:pPr>
            <a:r>
              <a:t>대학에서는 내신 성적을 반영하여 선발하면 ‘균등선발효과’ 절대평가로 바꾸면 ‘균등선발효과’가 무너짐. 특목고 자사고 강남 집값 상승은 필연적. 즉 교육이 아닌 정치문제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진보교육계의 한계점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진보교육계의 한계점</a:t>
            </a:r>
          </a:p>
        </p:txBody>
      </p:sp>
      <p:sp>
        <p:nvSpPr>
          <p:cNvPr id="207" name="대학 서열화를 교육 황폐화의 주범으로 지목하였지만 정작 대학 서열화를 완화할 방안 마련을 못함…"/>
          <p:cNvSpPr txBox="1"/>
          <p:nvPr>
            <p:ph type="body" idx="1"/>
          </p:nvPr>
        </p:nvSpPr>
        <p:spPr>
          <a:xfrm>
            <a:off x="666750" y="4203700"/>
            <a:ext cx="23050500" cy="8890000"/>
          </a:xfrm>
          <a:prstGeom prst="rect">
            <a:avLst/>
          </a:prstGeom>
        </p:spPr>
        <p:txBody>
          <a:bodyPr/>
          <a:lstStyle/>
          <a:p>
            <a:pPr/>
            <a:r>
              <a:t>대학 서열화를 교육 황폐화의 주범으로 지목하였지만 정작 대학 서열화를 완화할 방안 마련을 못함</a:t>
            </a:r>
          </a:p>
          <a:p>
            <a:pPr/>
            <a:r>
              <a:t>비난만 할 뿐 대안을 만들지 못함. ‘구호’나 ‘가치’가 곧 정책이 될 수 있다는 착각</a:t>
            </a:r>
          </a:p>
          <a:p>
            <a:pPr/>
            <a:r>
              <a:t>김상곤 장관의 실패는 진보교육 진영 전체의 실패</a:t>
            </a:r>
          </a:p>
          <a:p>
            <a:pPr/>
            <a:r>
              <a:t>사회운동의 패러다임에서 벗어나 중앙정치와 국가정책의 문법을 만들어야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OECD 국가 대입제도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OECD 국가 대입제도</a:t>
            </a:r>
          </a:p>
        </p:txBody>
      </p:sp>
      <p:sp>
        <p:nvSpPr>
          <p:cNvPr id="210" name="내신성적을 상대평가로 매겨 반영하는 나라는 OECD 국가 중에서 한국이 유일 한국의 대입은 ‘객관식 입시+비교과 반영+내신 상대평가’라는 매우 희안하고 기괴한 조합…"/>
          <p:cNvSpPr txBox="1"/>
          <p:nvPr>
            <p:ph type="body" idx="1"/>
          </p:nvPr>
        </p:nvSpPr>
        <p:spPr>
          <a:xfrm>
            <a:off x="666750" y="4203700"/>
            <a:ext cx="23050500" cy="8890000"/>
          </a:xfrm>
          <a:prstGeom prst="rect">
            <a:avLst/>
          </a:prstGeom>
        </p:spPr>
        <p:txBody>
          <a:bodyPr/>
          <a:lstStyle/>
          <a:p>
            <a:pPr marL="685037" indent="-685037" defTabSz="767715">
              <a:spcBef>
                <a:spcPts val="5400"/>
              </a:spcBef>
              <a:defRPr sz="4836"/>
            </a:pPr>
            <a:r>
              <a:t>내신성적을 상대평가로 매겨 반영하는 나라는 OECD 국가 중에서 한국이 유일 한국의 대입은 ‘객관식 입시+비교과 반영+내신 상대평가’라는 매우 희안하고 기괴한 조합</a:t>
            </a:r>
          </a:p>
          <a:p>
            <a:pPr marL="685037" indent="-685037" defTabSz="767715">
              <a:spcBef>
                <a:spcPts val="5400"/>
              </a:spcBef>
              <a:defRPr sz="4836"/>
            </a:pPr>
            <a:r>
              <a:t>입시 성적 위주로 선발, 내신 성적 반영하지 않는 나라: 영국, 프랑스, 이탈리아, 네덜란드(“공교육을 살리려면 내신을 반영해야 한다.”는 주장이 타당?): 입시의 차이(객관식vs논술)</a:t>
            </a:r>
          </a:p>
          <a:p>
            <a:pPr marL="685037" indent="-685037" defTabSz="767715">
              <a:spcBef>
                <a:spcPts val="5400"/>
              </a:spcBef>
              <a:defRPr sz="4836"/>
            </a:pPr>
            <a:r>
              <a:t>입시 성적과 내신 반영 국가: 독일, 호주, 스페인, 덴마크(내신은 대부분 수행평가)</a:t>
            </a:r>
          </a:p>
          <a:p>
            <a:pPr marL="685037" indent="-685037" defTabSz="767715">
              <a:spcBef>
                <a:spcPts val="5400"/>
              </a:spcBef>
              <a:defRPr sz="4836"/>
            </a:pPr>
            <a:r>
              <a:t>입시 성적과 내신을 선별적으로 반영: 스웨덴(1/3은 입시성적, 반영여부 대학 자율)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OECD 국가 대입제도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OECD 국가 대입제도</a:t>
            </a:r>
          </a:p>
        </p:txBody>
      </p:sp>
      <p:sp>
        <p:nvSpPr>
          <p:cNvPr id="213" name="미국: 내신 + 입시 + 비교과…"/>
          <p:cNvSpPr txBox="1"/>
          <p:nvPr>
            <p:ph type="body" idx="1"/>
          </p:nvPr>
        </p:nvSpPr>
        <p:spPr>
          <a:xfrm>
            <a:off x="666750" y="4203700"/>
            <a:ext cx="23050500" cy="8890000"/>
          </a:xfrm>
          <a:prstGeom prst="rect">
            <a:avLst/>
          </a:prstGeom>
        </p:spPr>
        <p:txBody>
          <a:bodyPr/>
          <a:lstStyle/>
          <a:p>
            <a:pPr/>
            <a:r>
              <a:t>미국: 내신 + 입시 + 비교과</a:t>
            </a:r>
          </a:p>
          <a:p>
            <a:pPr/>
            <a:r>
              <a:t>미국에서 비교과는 학생부가 아니라 주로 자기소개서에 반영</a:t>
            </a:r>
          </a:p>
          <a:p>
            <a:pPr/>
            <a:r>
              <a:t>학종이 한국에 도입된 것은 한국의 지식 생태계가 미국 유학자 위주로 되어 있기 때문. 유럽에 유학한 사람이 많았다면?</a:t>
            </a:r>
          </a:p>
          <a:p>
            <a:pPr/>
            <a:r>
              <a:t>OECD 국가, 대세는 논술형: 객관식 문항은 항상 출제자의 의도를 알아 맞치도록 요구하는 반면, 논술형 문항에서는 나의 논리, 나의 의견, 나의 정서를 표현하고 구성하고 정리하는 것이 중시. 무엇이 민주시민 교육에 유리할까?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OECD 국가 대입 대세는 논술형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OECD 국가 대입 대세는 논술형</a:t>
            </a:r>
          </a:p>
        </p:txBody>
      </p:sp>
      <p:sp>
        <p:nvSpPr>
          <p:cNvPr id="216" name="수능은 정말 지식이나 암기만을 측정하는 시험인가?…"/>
          <p:cNvSpPr txBox="1"/>
          <p:nvPr>
            <p:ph type="body" idx="1"/>
          </p:nvPr>
        </p:nvSpPr>
        <p:spPr>
          <a:xfrm>
            <a:off x="666750" y="4203700"/>
            <a:ext cx="23050500" cy="8890000"/>
          </a:xfrm>
          <a:prstGeom prst="rect">
            <a:avLst/>
          </a:prstGeom>
        </p:spPr>
        <p:txBody>
          <a:bodyPr/>
          <a:lstStyle/>
          <a:p>
            <a:pPr/>
            <a:r>
              <a:t>수능은 정말 지식이나 암기만을 측정하는 시험인가?</a:t>
            </a:r>
          </a:p>
          <a:p>
            <a:pPr/>
            <a:r>
              <a:t>학력고사에 비하여 수능은 암기의 비중이 낮아지고 독해력 추론능력 등 기초역량을 평가하는 비중이 커짐. 그런데도 객관식 문항으로는 한계가 있음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조선은 왜 500년이나 유지될 수 있었을까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조선은 왜 500년이나 유지될 수 있었을까?</a:t>
            </a:r>
          </a:p>
        </p:txBody>
      </p:sp>
      <p:sp>
        <p:nvSpPr>
          <p:cNvPr id="219" name="하늘의 변화는 어떠한 이치에 따르는가?…"/>
          <p:cNvSpPr txBox="1"/>
          <p:nvPr>
            <p:ph type="body" idx="1"/>
          </p:nvPr>
        </p:nvSpPr>
        <p:spPr>
          <a:xfrm>
            <a:off x="666750" y="4203700"/>
            <a:ext cx="23050500" cy="8890000"/>
          </a:xfrm>
          <a:prstGeom prst="rect">
            <a:avLst/>
          </a:prstGeom>
        </p:spPr>
        <p:txBody>
          <a:bodyPr/>
          <a:lstStyle/>
          <a:p>
            <a:pPr/>
            <a:r>
              <a:t>하늘의 변화는 어떠한 이치에 따르는가?</a:t>
            </a:r>
          </a:p>
          <a:p>
            <a:pPr/>
            <a:r>
              <a:t>공납을 장차 토산품 대신 쌀로 바꿔 내도록 하자는 의견에 대하여 논하라</a:t>
            </a:r>
          </a:p>
          <a:p>
            <a:pPr/>
            <a:r>
              <a:t>노비 또한 하늘이 내린 백성인데 그처럼 대대로 천한 일을 해서야 되겠는가?</a:t>
            </a:r>
          </a:p>
          <a:p>
            <a:pPr/>
            <a:r>
              <a:t>요즘 일본인들이 울릉도 주변 우리 백성들의 어로 활동을 금지해달라고 요청했는데, 우리 입장을 설명해도 들을 생각이 없다. 변방을 편안히 하고 나라를 안정시킬 방도를 강구해 자세히 나타내도록 하라.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내신 상대평가, 치명적 문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내신 상대평가, 치명적 문제</a:t>
            </a:r>
          </a:p>
        </p:txBody>
      </p:sp>
      <p:sp>
        <p:nvSpPr>
          <p:cNvPr id="222" name="합리적 과목선택을 방해(2025년 고교학점제 도입은 내신 절대평가 패키지)…"/>
          <p:cNvSpPr txBox="1"/>
          <p:nvPr>
            <p:ph type="body" idx="1"/>
          </p:nvPr>
        </p:nvSpPr>
        <p:spPr>
          <a:xfrm>
            <a:off x="654050" y="4203700"/>
            <a:ext cx="23050500" cy="8890000"/>
          </a:xfrm>
          <a:prstGeom prst="rect">
            <a:avLst/>
          </a:prstGeom>
        </p:spPr>
        <p:txBody>
          <a:bodyPr/>
          <a:lstStyle/>
          <a:p>
            <a:pPr/>
            <a:r>
              <a:t>합리적 과목선택을 방해(2025년 고교학점제 도입은 내신 절대평가 패키지)</a:t>
            </a:r>
          </a:p>
          <a:p>
            <a:pPr/>
            <a:r>
              <a:t>학생의 객관적 성취수준을 전혀 보여주지 못함(각 등급을 부여, 학교차이)</a:t>
            </a:r>
          </a:p>
          <a:p>
            <a:pPr/>
            <a:r>
              <a:t>교권의 핵심인 ‘평가권’ 침해를 제도화</a:t>
            </a:r>
          </a:p>
          <a:p>
            <a:pPr/>
            <a:r>
              <a:t>내신 상대평가는 체감 경쟁 강도가 높음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내신 상대평가, 치명적 문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내신 상대평가, 치명적 문제</a:t>
            </a:r>
          </a:p>
        </p:txBody>
      </p:sp>
      <p:sp>
        <p:nvSpPr>
          <p:cNvPr id="225" name="교육부가 대학들을 평가할 때에도 상대평가를 도입한 대학들에 더 높은 점수를 부여(교육부가 교육학의 기본에 어긋나는 정책 시행): KAIST, 고려대, 이화여대 등의 일부 대학만 절대평가 시행 —&gt; 문재인 정부에서 폐지…"/>
          <p:cNvSpPr txBox="1"/>
          <p:nvPr>
            <p:ph type="body" idx="1"/>
          </p:nvPr>
        </p:nvSpPr>
        <p:spPr>
          <a:xfrm>
            <a:off x="666750" y="4203700"/>
            <a:ext cx="23050500" cy="8890000"/>
          </a:xfrm>
          <a:prstGeom prst="rect">
            <a:avLst/>
          </a:prstGeom>
        </p:spPr>
        <p:txBody>
          <a:bodyPr/>
          <a:lstStyle/>
          <a:p>
            <a:pPr/>
            <a:r>
              <a:t>교육부가 대학들을 평가할 때에도 상대평가를 도입한 대학들에 더 높은 점수를 부여(교육부가 교육학의 기본에 어긋나는 정책 시행): KAIST, 고려대, 이화여대 등의 일부 대학만 절대평가 시행 —&gt; 문재인 정부에서 폐지</a:t>
            </a:r>
          </a:p>
          <a:p>
            <a:pPr/>
            <a:r>
              <a:t>그러나 교사를 양성하는 기관인 교대에서는???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대한민국의 입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대한민국의 입시</a:t>
            </a:r>
          </a:p>
        </p:txBody>
      </p:sp>
      <p:sp>
        <p:nvSpPr>
          <p:cNvPr id="228" name="진정한 미국식? 객관식 입시를 시행하되 고교 교육을 여기서 분리해본 적이 있는가?…"/>
          <p:cNvSpPr txBox="1"/>
          <p:nvPr>
            <p:ph type="body" idx="1"/>
          </p:nvPr>
        </p:nvSpPr>
        <p:spPr>
          <a:xfrm>
            <a:off x="666750" y="4203700"/>
            <a:ext cx="23050500" cy="8890000"/>
          </a:xfrm>
          <a:prstGeom prst="rect">
            <a:avLst/>
          </a:prstGeom>
        </p:spPr>
        <p:txBody>
          <a:bodyPr/>
          <a:lstStyle/>
          <a:p>
            <a:pPr/>
            <a:r>
              <a:t>진정한 미국식? 객관식 입시를 시행하되 고교 교육을 여기서 분리해본 적이 있는가?</a:t>
            </a:r>
          </a:p>
          <a:p>
            <a:pPr/>
            <a:r>
              <a:t>진정한 유럽식? 수능을 논술형 문항으로 바꾸고 학교에서 이를 준비해주는 교육을 실시해 본적이 있는가?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교권 선진화 -&gt; 교과서 자유발행제도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교권 선진화 -&gt; 교과서 자유발행제도</a:t>
            </a:r>
          </a:p>
        </p:txBody>
      </p:sp>
      <p:sp>
        <p:nvSpPr>
          <p:cNvPr id="145" name="박근혜 정부의 국정교과서 도입에 반대하는 논지: 한국 초등학교는 자유민주주의와 상충할 뿐만 아니라 창의력을 저해하는 교과서 체제를 오랫동안 유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77672" indent="-677672" defTabSz="759459">
              <a:spcBef>
                <a:spcPts val="5400"/>
              </a:spcBef>
              <a:defRPr sz="4784"/>
            </a:pPr>
            <a:r>
              <a:t>박근혜 정부의 국정교과서 도입에 반대하는 논지: 한국 초등학교는 자유민주주의와 상충할 뿐만 아니라 창의력을 저해하는 교과서 체제를 오랫동안 유지</a:t>
            </a:r>
          </a:p>
          <a:p>
            <a:pPr marL="677672" indent="-677672" defTabSz="759459">
              <a:spcBef>
                <a:spcPts val="5400"/>
              </a:spcBef>
              <a:defRPr sz="4784"/>
            </a:pPr>
            <a:r>
              <a:t>헌법재판소 —&gt; 교육적 가치에 가장 부합하는 교과서 제도는? </a:t>
            </a:r>
          </a:p>
          <a:p>
            <a:pPr marL="677672" indent="-677672" defTabSz="759459">
              <a:spcBef>
                <a:spcPts val="5400"/>
              </a:spcBef>
              <a:defRPr sz="4784"/>
            </a:pPr>
            <a:r>
              <a:t>자유발행제를 도입해도 모든 교사가 교과서를 집필해야 한다는 뜻은 아님. 직접 교재를 편집하거나 집필 가능하고 민간 출판사의 도서를 선택 가능, 특정한 교과서를 지정하지 않고 프린트물과 웹 콘텐츠 등을 활용 가능</a:t>
            </a:r>
          </a:p>
          <a:p>
            <a:pPr marL="677672" indent="-677672" defTabSz="759459">
              <a:spcBef>
                <a:spcPts val="5400"/>
              </a:spcBef>
              <a:defRPr sz="4784"/>
            </a:pPr>
            <a:r>
              <a:t>국정교과서를 비판하는 사람은 같은 원리라면 검정교과서도 비판해야 한다. 사전검열은 동일하기 때문이다.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학종은 어디서 왔을까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학종은 어디서 왔을까?</a:t>
            </a:r>
          </a:p>
        </p:txBody>
      </p:sp>
      <p:sp>
        <p:nvSpPr>
          <p:cNvPr id="231" name="입학사정관제의 아들…"/>
          <p:cNvSpPr txBox="1"/>
          <p:nvPr>
            <p:ph type="body" idx="1"/>
          </p:nvPr>
        </p:nvSpPr>
        <p:spPr>
          <a:xfrm>
            <a:off x="666750" y="4203700"/>
            <a:ext cx="23050500" cy="8890000"/>
          </a:xfrm>
          <a:prstGeom prst="rect">
            <a:avLst/>
          </a:prstGeom>
        </p:spPr>
        <p:txBody>
          <a:bodyPr/>
          <a:lstStyle/>
          <a:p>
            <a:pPr/>
            <a:r>
              <a:t>입학사정관제의 아들</a:t>
            </a:r>
          </a:p>
          <a:p>
            <a:pPr/>
            <a:r>
              <a:t>하지만 미국의 입학사정관제는 유색인종, 여성, 저소득층 등을 대학에 입학시키는 통로로 활용</a:t>
            </a:r>
          </a:p>
          <a:p>
            <a:pPr/>
            <a:r>
              <a:t>미국의 입학사정관제: 왜 학벌은 세습되는가? 누가 선발되는가?</a:t>
            </a:r>
          </a:p>
          <a:p>
            <a:pPr/>
            <a:r>
              <a:t>19세기 후반 유대인 인구비율이 5%도 되지 않는 상황에서 하버드대 신입생의 30%, 컬럼비아대 신입생의 50%를 유대인이 차지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자율? 규제? 뭐가 좋은가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자율? 규제? 뭐가 좋은가?</a:t>
            </a:r>
          </a:p>
        </p:txBody>
      </p:sp>
      <p:sp>
        <p:nvSpPr>
          <p:cNvPr id="234" name="5.13 교육개학 이래 도도히 이어져 온 자율의 물결에 두가지 문제…"/>
          <p:cNvSpPr txBox="1"/>
          <p:nvPr>
            <p:ph type="body" idx="1"/>
          </p:nvPr>
        </p:nvSpPr>
        <p:spPr>
          <a:xfrm>
            <a:off x="666750" y="4203700"/>
            <a:ext cx="23050500" cy="8890000"/>
          </a:xfrm>
          <a:prstGeom prst="rect">
            <a:avLst/>
          </a:prstGeom>
        </p:spPr>
        <p:txBody>
          <a:bodyPr/>
          <a:lstStyle/>
          <a:p>
            <a:pPr/>
            <a:r>
              <a:t>5.13 교육개학 이래 도도히 이어져 온 자율의 물결에 두가지 문제</a:t>
            </a:r>
          </a:p>
          <a:p>
            <a:pPr/>
            <a:r>
              <a:t>자율의 주체가 개인이 아닌 기관에 부여(기업의 자율만 강조하고 노동자나 소비자의 자율을 배제한다면?) 사립학교 자율권</a:t>
            </a:r>
          </a:p>
          <a:p>
            <a:pPr/>
            <a:r>
              <a:t>교과서 자유발행제, 교육과정 간소화, 교사별 평가 등 개인의 자율 확대 필요</a:t>
            </a:r>
          </a:p>
          <a:p>
            <a:pPr/>
            <a:r>
              <a:t>선택과목 확대?  개인인가? 기관인가? 자립형 사립고의 확대!</a:t>
            </a:r>
          </a:p>
          <a:p>
            <a:pPr/>
            <a:r>
              <a:t>평준화를 넘어 자율화로?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교육제도의 사회 용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교육제도의 사회 용인</a:t>
            </a:r>
          </a:p>
        </p:txBody>
      </p:sp>
      <p:sp>
        <p:nvSpPr>
          <p:cNvPr id="237" name="사립은 자율, 공립은 규제? 민간기업은 자율, 공기업은 규제? 라는 프레임…"/>
          <p:cNvSpPr txBox="1"/>
          <p:nvPr>
            <p:ph type="body" idx="1"/>
          </p:nvPr>
        </p:nvSpPr>
        <p:spPr>
          <a:xfrm>
            <a:off x="666750" y="4203700"/>
            <a:ext cx="23050500" cy="8890000"/>
          </a:xfrm>
          <a:prstGeom prst="rect">
            <a:avLst/>
          </a:prstGeom>
        </p:spPr>
        <p:txBody>
          <a:bodyPr/>
          <a:lstStyle/>
          <a:p>
            <a:pPr/>
            <a:r>
              <a:t>사립은 자율, 공립은 규제? 민간기업은 자율, 공기업은 규제? 라는 프레임</a:t>
            </a:r>
          </a:p>
          <a:p>
            <a:pPr/>
            <a:r>
              <a:t>박정희 대통령은 공립과 사립을 가리지 않고 고교 평준화 단행은 잘못? 공공병원과 민간병원 구분 없이 국민건강보험에 가입한 사람이면 무조건 진료하도록 만드는 제도는 잘못?</a:t>
            </a:r>
          </a:p>
          <a:p>
            <a:pPr/>
            <a:r>
              <a:t>사회적 합의는 ‘자율이 좋다’는 가치관이나 공립/사립, 공공/민영 사이의 구분보다 우선하더라.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교육제도의 사회 용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교육제도의 사회 용인</a:t>
            </a:r>
          </a:p>
        </p:txBody>
      </p:sp>
      <p:sp>
        <p:nvSpPr>
          <p:cNvPr id="240" name="고교평준화를 해체하고 사립학교의 재정과 학생 선발을 자율화 하는 순간 등록금도 비싸게 받고 성적이 높은 학생을 골라 입학시키는 대입 명문고의 출현…"/>
          <p:cNvSpPr txBox="1"/>
          <p:nvPr>
            <p:ph type="body" idx="1"/>
          </p:nvPr>
        </p:nvSpPr>
        <p:spPr>
          <a:xfrm>
            <a:off x="666750" y="4203700"/>
            <a:ext cx="23050500" cy="8890000"/>
          </a:xfrm>
          <a:prstGeom prst="rect">
            <a:avLst/>
          </a:prstGeom>
        </p:spPr>
        <p:txBody>
          <a:bodyPr/>
          <a:lstStyle/>
          <a:p>
            <a:pPr/>
            <a:r>
              <a:t>고교평준화를 해체하고 사립학교의 재정과 학생 선발을 자율화 하는 순간 등록금도 비싸게 받고 성적이 높은 학생을 골라 입학시키는 대입 명문고의 출현</a:t>
            </a:r>
          </a:p>
          <a:p>
            <a:pPr/>
            <a:r>
              <a:t>고교평준화의 훼손은 진보와 보수가 합작해서 만들었음. 자사고는 이명박정부라고 생각하지만, 민사고-상산고 등 6개의 자사고를 최초로 인가한 것은 김대중 정부임. 노무현 정부에서는 과학고 3개, 외국어고 무려 11개 인가.</a:t>
            </a:r>
          </a:p>
          <a:p>
            <a:pPr/>
            <a:r>
              <a:t>고교 평준화에 대한 찬성여론은 65% 정도인데 실제로는 아님.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수능도 학종도 공정하다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수능도 학종도 공정하다?</a:t>
            </a:r>
          </a:p>
        </p:txBody>
      </p:sp>
      <p:sp>
        <p:nvSpPr>
          <p:cNvPr id="243" name="입학자 중 학종 입학자가 더 성적이 높은 이유는?   - 수능에 비해 학종 입학자가 재수하기 어렵다. - 학종 입학자는 전공준비가 상대적으로 잘되어 있다. - 학종에 반영되는 고교학업성적과 대학 학업성적은 그 구성요소가 비슷"/>
          <p:cNvSpPr txBox="1"/>
          <p:nvPr>
            <p:ph type="body" idx="1"/>
          </p:nvPr>
        </p:nvSpPr>
        <p:spPr>
          <a:xfrm>
            <a:off x="666750" y="4203700"/>
            <a:ext cx="23050500" cy="8890000"/>
          </a:xfrm>
          <a:prstGeom prst="rect">
            <a:avLst/>
          </a:prstGeom>
        </p:spPr>
        <p:txBody>
          <a:bodyPr/>
          <a:lstStyle/>
          <a:p>
            <a:pPr/>
            <a:r>
              <a:t>입학자 중 학종 입학자가 더 성적이 높은 이유는?</a:t>
            </a:r>
            <a:br/>
            <a:br/>
            <a:br/>
            <a:r>
              <a:t>- 수능에 비해 학종 입학자가 재수하기 어렵다.</a:t>
            </a:r>
            <a:br/>
            <a:r>
              <a:t>- 학종 입학자는 전공준비가 상대적으로 잘되어 있다.</a:t>
            </a:r>
            <a:br/>
            <a:r>
              <a:t>- 학종에 반영되는 고교학업성적과 대학 학업성적은 그 구성요소가 비슷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초중고 교육계는 왜 학종을 선호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초중고 교육계는 왜 학종을 선호?</a:t>
            </a:r>
          </a:p>
        </p:txBody>
      </p:sp>
      <p:sp>
        <p:nvSpPr>
          <p:cNvPr id="246" name="학종에 내신 성적이 주요한 요소임…"/>
          <p:cNvSpPr txBox="1"/>
          <p:nvPr>
            <p:ph type="body" idx="1"/>
          </p:nvPr>
        </p:nvSpPr>
        <p:spPr>
          <a:xfrm>
            <a:off x="666750" y="4203700"/>
            <a:ext cx="23050500" cy="8890000"/>
          </a:xfrm>
          <a:prstGeom prst="rect">
            <a:avLst/>
          </a:prstGeom>
        </p:spPr>
        <p:txBody>
          <a:bodyPr/>
          <a:lstStyle/>
          <a:p>
            <a:pPr/>
            <a:r>
              <a:t>학종에 내신 성적이 주요한 요소임</a:t>
            </a:r>
          </a:p>
          <a:p>
            <a:pPr/>
            <a:r>
              <a:t>세특이 수업과 평가를 개선함</a:t>
            </a:r>
          </a:p>
          <a:p>
            <a:pPr/>
            <a:r>
              <a:t>학종이 학생들의 자율적 활동과 진로교육을 활성화 함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어느 쪽이 금수저 전형인가?(팩트 체크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어느 쪽이 금수저 전형인가?(팩트 체크)</a:t>
            </a:r>
          </a:p>
        </p:txBody>
      </p:sp>
      <p:sp>
        <p:nvSpPr>
          <p:cNvPr id="249" name="학교별로 학종과 수능의 분포는 거의 동일 - 서울 10개 주요 사립대학: 2017년 일반고 비율 학종-63.5%, 수능-61.6% - 서울대학교 일반고 비율 학종-53.7%, 수능-54.2%…"/>
          <p:cNvSpPr txBox="1"/>
          <p:nvPr>
            <p:ph type="body" idx="1"/>
          </p:nvPr>
        </p:nvSpPr>
        <p:spPr>
          <a:xfrm>
            <a:off x="666750" y="4203700"/>
            <a:ext cx="23050500" cy="8890000"/>
          </a:xfrm>
          <a:prstGeom prst="rect">
            <a:avLst/>
          </a:prstGeom>
        </p:spPr>
        <p:txBody>
          <a:bodyPr/>
          <a:lstStyle/>
          <a:p>
            <a:pPr/>
            <a:r>
              <a:t>학교별로 학종과 수능의 분포는 거의 동일</a:t>
            </a:r>
            <a:br/>
            <a:r>
              <a:t>- 서울 10개 주요 사립대학: 2017년 일반고 비율 학종-63.5%, 수능-61.6%</a:t>
            </a:r>
            <a:br/>
            <a:r>
              <a:t>- 서울대학교 일반고 비율 학종-53.7%, 수능-54.2%</a:t>
            </a:r>
          </a:p>
          <a:p>
            <a:pPr/>
            <a:r>
              <a:t>학교별 분포와 달리 지역별 분포는 어떨까?</a:t>
            </a:r>
            <a:br/>
            <a:r>
              <a:t>위 2017년 10개 주요 사립대학: 수능 비수도권 고교비율-29.4%, 학종 비수도권 고교비율-43.9%</a:t>
            </a:r>
          </a:p>
        </p:txBody>
      </p:sp>
      <p:pic>
        <p:nvPicPr>
          <p:cNvPr id="250" name="스크린샷 2021-07-25 오후 1.32.32.png" descr="스크린샷 2021-07-25 오후 1.32.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19112" y="3948493"/>
            <a:ext cx="11205787" cy="90653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교권 선진화 -&gt; 교과서 자유발행제도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교권 선진화 -&gt; 교과서 자유발행제도</a:t>
            </a:r>
          </a:p>
        </p:txBody>
      </p:sp>
      <p:sp>
        <p:nvSpPr>
          <p:cNvPr id="148" name="한국 교육에서는 왜 이런 걸 상상하지 않을까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77672" indent="-677672" defTabSz="759459">
              <a:spcBef>
                <a:spcPts val="5400"/>
              </a:spcBef>
              <a:defRPr sz="4784"/>
            </a:pPr>
            <a:r>
              <a:t>한국 교육에서는 왜 이런 걸 상상하지 않을까?</a:t>
            </a:r>
          </a:p>
          <a:p>
            <a:pPr marL="677672" indent="-677672" defTabSz="759459">
              <a:spcBef>
                <a:spcPts val="5400"/>
              </a:spcBef>
              <a:defRPr sz="4784"/>
            </a:pPr>
            <a:r>
              <a:t>교육에서 테일러주의를 당연하게 여기기 때문이다. 테일러주의란 20세기 초 산업 생산력을 높이는 데 크게 기여한 노동 통제 방식으로 ‘구상과 실행의 분리’를 기본 원리로 삼는다. </a:t>
            </a:r>
          </a:p>
          <a:p>
            <a:pPr marL="677672" indent="-677672" defTabSz="759459">
              <a:spcBef>
                <a:spcPts val="5400"/>
              </a:spcBef>
              <a:defRPr sz="4784"/>
            </a:pPr>
            <a:r>
              <a:t>구상은 높으신 분들이 알아서 할테니 너희는 실행만 하라는 것이다. </a:t>
            </a:r>
          </a:p>
          <a:p>
            <a:pPr marL="677672" indent="-677672" defTabSz="759459">
              <a:spcBef>
                <a:spcPts val="5400"/>
              </a:spcBef>
              <a:defRPr sz="4784"/>
            </a:pPr>
            <a:r>
              <a:t>한국의 교육계는 교사를 전문가로 인정하지 않고 구상 기회를 주지 않는 ‘교권 없는 교육’에 완벽하게 적응해 있다. 신학기 직전에나 학년을 배정하고 교과서를 직접 고르는 권한 조차 없는 한국의 교사들이 교권이 있는가?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2015 교육과정, 이게 최선인가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2015 교육과정, 이게 최선인가?</a:t>
            </a:r>
          </a:p>
        </p:txBody>
      </p:sp>
      <p:sp>
        <p:nvSpPr>
          <p:cNvPr id="151" name="교과서 자유 발행제를 채택한 핀란드가 2014년에 발표한 국가교육과정에서 중학 3년간 수학에서 배울 내용을 나열한 것을 보면 단 한페이지에 불과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26110" indent="-626110" defTabSz="701675">
              <a:spcBef>
                <a:spcPts val="5000"/>
              </a:spcBef>
              <a:defRPr sz="4420"/>
            </a:pPr>
            <a:r>
              <a:t>교과서 자유 발행제를 채택한 핀란드가 2014년에 발표한 국가교육과정에서 중학 3년간 수학에서 배울 내용을 나열한 것을 보면 단 한페이지에 불과</a:t>
            </a:r>
          </a:p>
          <a:p>
            <a:pPr marL="626110" indent="-626110" defTabSz="701675">
              <a:spcBef>
                <a:spcPts val="5000"/>
              </a:spcBef>
              <a:defRPr sz="4420"/>
            </a:pPr>
            <a:r>
              <a:t>반면 한국의 2015교육과정은 ‘핵심 내용’뿐만 아니라 ‘성취기준’을 하나하나 나열(학습목표를 성취기준으로 바꾼 것 뿐)</a:t>
            </a:r>
          </a:p>
          <a:p>
            <a:pPr marL="626110" indent="-626110" defTabSz="701675">
              <a:spcBef>
                <a:spcPts val="5000"/>
              </a:spcBef>
              <a:defRPr sz="4420"/>
            </a:pPr>
            <a:r>
              <a:t>교육과정 간소화 뿐만 아니라 교육과정과 연계된 행정 규제가 심각한 수준(학교생활기록부 작성 및 관리지침’은 54페이지이며 시도교육청에서 내려보내는 ‘학업성적관리지침’은 2018년 고등학교의 경우 100페이지가 넘는다.)</a:t>
            </a:r>
          </a:p>
          <a:p>
            <a:pPr marL="626110" indent="-626110" defTabSz="701675">
              <a:spcBef>
                <a:spcPts val="5000"/>
              </a:spcBef>
              <a:defRPr sz="4420"/>
            </a:pPr>
            <a:r>
              <a:t>한국 국가의 교육과정은 입시와 연계성이 낮다는 문제도 있음. 역량중심 교육을 표방하면서 수능은 여전히 객관식이라,,, 문정부가 집권하자마자 수능 개편에 부랴부랴 나선 이유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동일교재, 동일진도, 동일 시험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동일교재, 동일진도, 동일 시험</a:t>
            </a:r>
          </a:p>
        </p:txBody>
      </p:sp>
      <p:sp>
        <p:nvSpPr>
          <p:cNvPr id="154" name="‘난중일기’ 읽어보신분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‘난중일기’ 읽어보신분?</a:t>
            </a:r>
          </a:p>
          <a:p>
            <a:pPr/>
            <a:r>
              <a:t>국사에서 [난중일기]를 읽고 느끼고 토론하는 교육이 아니라 [난중일기] 라는 네 글자를 외우는 교육</a:t>
            </a:r>
          </a:p>
          <a:p>
            <a:pPr/>
            <a:r>
              <a:t>한국교사들게는 어떻게 가르치고 평가할지 스스로 결정할 권리가 없음</a:t>
            </a:r>
          </a:p>
          <a:p>
            <a:pPr/>
            <a:r>
              <a:t>중고등의 경우 ‘학년단위’로 평균과 석차를 매기도록 위와 같은 방식을 3반 선생님이 제안할 경우 동의가 돌아올까? 왕따가 될까?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‘교원 업무 정상화’는 불가능한가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‘교원 업무 정상화’는 불가능한가?</a:t>
            </a:r>
          </a:p>
        </p:txBody>
      </p:sp>
      <p:sp>
        <p:nvSpPr>
          <p:cNvPr id="157" name="세월호 추모 공간에 강연 중 ‘안전교육 공문때문에 안전교육을 못한다.’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세월호 추모 공간에 강연 중 ‘안전교육 공문때문에 안전교육을 못한다.’</a:t>
            </a:r>
          </a:p>
          <a:p>
            <a:pPr/>
            <a:r>
              <a:t>인성교육 특별법은? 각종 계획을 수립하고 집행하고 결과를 보고하는 업무가 가중. 민주시민교육은?</a:t>
            </a:r>
          </a:p>
          <a:p>
            <a:pPr/>
            <a:r>
              <a:t>일상적인 생활지도와 교과교육에 녹아 있어야 하는게 정상</a:t>
            </a:r>
          </a:p>
          <a:p>
            <a:pPr/>
            <a:r>
              <a:t>교권 선진화의 목표: 창의적 교육뿐만 아니라 공교육의 효율화(행정 규칙을 파격적으로 간소화 교사의 자율성 부여)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교권을 저해하는 요인(정리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교권을 저해하는 요인(정리)</a:t>
            </a:r>
          </a:p>
        </p:txBody>
      </p:sp>
      <p:sp>
        <p:nvSpPr>
          <p:cNvPr id="160" name="교사가 충실한 기획과 준비를 하기 어려운 일정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교사가 충실한 기획과 준비를 하기 어려운 일정</a:t>
            </a:r>
          </a:p>
          <a:p>
            <a:pPr/>
            <a:r>
              <a:t>선택하거나 집필할 권한이 없는 교과서</a:t>
            </a:r>
          </a:p>
          <a:p>
            <a:pPr/>
            <a:r>
              <a:t>지나치게 자세한 국가 교육과정</a:t>
            </a:r>
          </a:p>
          <a:p>
            <a:pPr/>
            <a:r>
              <a:t>수업과 평가를 제약하는 각종 규제, 특히 ‘학년’단위 평가</a:t>
            </a:r>
          </a:p>
          <a:p>
            <a:pPr/>
            <a:r>
              <a:t>교사 행정업무의 과다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이미지" descr="이미지"/>
          <p:cNvPicPr>
            <a:picLocks noChangeAspect="0"/>
          </p:cNvPicPr>
          <p:nvPr>
            <p:ph type="pic" idx="2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9325984" y="1035050"/>
            <a:ext cx="14427201" cy="11798301"/>
          </a:xfrm>
          <a:prstGeom prst="rect">
            <a:avLst/>
          </a:prstGeom>
          <a:ln w="9525">
            <a:round/>
          </a:ln>
        </p:spPr>
      </p:pic>
      <p:sp>
        <p:nvSpPr>
          <p:cNvPr id="163" name="대입제도 논쟁"/>
          <p:cNvSpPr txBox="1"/>
          <p:nvPr>
            <p:ph type="title" idx="4294967295"/>
          </p:nvPr>
        </p:nvSpPr>
        <p:spPr>
          <a:xfrm>
            <a:off x="673100" y="83058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pPr/>
            <a:r>
              <a:t>대입제도 논쟁</a:t>
            </a:r>
          </a:p>
        </p:txBody>
      </p:sp>
      <p:sp>
        <p:nvSpPr>
          <p:cNvPr id="164" name="BOOKTOK"/>
          <p:cNvSpPr txBox="1"/>
          <p:nvPr>
            <p:ph type="body" sz="quarter" idx="4294967295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</a:lstStyle>
          <a:p>
            <a:pPr/>
            <a:r>
              <a:t>BOOKTOK</a:t>
            </a:r>
          </a:p>
        </p:txBody>
      </p:sp>
      <p:sp>
        <p:nvSpPr>
          <p:cNvPr id="165" name="2021. 02. 23"/>
          <p:cNvSpPr txBox="1"/>
          <p:nvPr/>
        </p:nvSpPr>
        <p:spPr>
          <a:xfrm>
            <a:off x="692667" y="12417226"/>
            <a:ext cx="2297430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2400">
                <a:solidFill>
                  <a:srgbClr val="5C86B9"/>
                </a:solidFill>
              </a:defRPr>
            </a:lvl1pPr>
          </a:lstStyle>
          <a:p>
            <a:pPr/>
            <a:r>
              <a:t>2021. 02. 23</a:t>
            </a:r>
          </a:p>
        </p:txBody>
      </p:sp>
      <p:sp>
        <p:nvSpPr>
          <p:cNvPr id="166" name="선"/>
          <p:cNvSpPr/>
          <p:nvPr/>
        </p:nvSpPr>
        <p:spPr>
          <a:xfrm>
            <a:off x="633882" y="12207769"/>
            <a:ext cx="23128936" cy="1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67" name="선"/>
          <p:cNvSpPr/>
          <p:nvPr/>
        </p:nvSpPr>
        <p:spPr>
          <a:xfrm>
            <a:off x="646582" y="12334769"/>
            <a:ext cx="23128936" cy="1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