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0"/>
  </p:notesMasterIdLst>
  <p:sldIdLst>
    <p:sldId id="256" r:id="rId2"/>
    <p:sldId id="326" r:id="rId3"/>
    <p:sldId id="339" r:id="rId4"/>
    <p:sldId id="340" r:id="rId5"/>
    <p:sldId id="321" r:id="rId6"/>
    <p:sldId id="357" r:id="rId7"/>
    <p:sldId id="358" r:id="rId8"/>
    <p:sldId id="359" r:id="rId9"/>
    <p:sldId id="348" r:id="rId10"/>
    <p:sldId id="360" r:id="rId11"/>
    <p:sldId id="376" r:id="rId12"/>
    <p:sldId id="377" r:id="rId13"/>
    <p:sldId id="378" r:id="rId14"/>
    <p:sldId id="379" r:id="rId15"/>
    <p:sldId id="380" r:id="rId16"/>
    <p:sldId id="381" r:id="rId17"/>
    <p:sldId id="347" r:id="rId18"/>
    <p:sldId id="349" r:id="rId19"/>
    <p:sldId id="351" r:id="rId20"/>
    <p:sldId id="350" r:id="rId21"/>
    <p:sldId id="353" r:id="rId22"/>
    <p:sldId id="354" r:id="rId23"/>
    <p:sldId id="355" r:id="rId24"/>
    <p:sldId id="356" r:id="rId25"/>
    <p:sldId id="369" r:id="rId26"/>
    <p:sldId id="370" r:id="rId27"/>
    <p:sldId id="371" r:id="rId28"/>
    <p:sldId id="341" r:id="rId29"/>
    <p:sldId id="342" r:id="rId30"/>
    <p:sldId id="361" r:id="rId31"/>
    <p:sldId id="362" r:id="rId32"/>
    <p:sldId id="363" r:id="rId33"/>
    <p:sldId id="365" r:id="rId34"/>
    <p:sldId id="366" r:id="rId35"/>
    <p:sldId id="367" r:id="rId36"/>
    <p:sldId id="368" r:id="rId37"/>
    <p:sldId id="372" r:id="rId38"/>
    <p:sldId id="373" r:id="rId39"/>
    <p:sldId id="374" r:id="rId40"/>
    <p:sldId id="343" r:id="rId41"/>
    <p:sldId id="344" r:id="rId42"/>
    <p:sldId id="345" r:id="rId43"/>
    <p:sldId id="346" r:id="rId44"/>
    <p:sldId id="364" r:id="rId45"/>
    <p:sldId id="257" r:id="rId46"/>
    <p:sldId id="258" r:id="rId47"/>
    <p:sldId id="259" r:id="rId48"/>
    <p:sldId id="260" r:id="rId4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87" roundtripDataSignature="AMtx7mgyFZ3FxirXXQZnX8nB7ZrfTxs+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87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90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926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6781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870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04" name="Google Shape;104;p2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271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0602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9881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3887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2724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62213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7021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235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327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492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2872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105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34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7441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69743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1053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3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34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1053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3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73734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7441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69743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38788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69307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14498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42090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29418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11053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343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3463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0107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1611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587177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182853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44312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04" name="Google Shape;104;p2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4" tIns="91424" rIns="91424" bIns="91424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ko-KR" altLang="en-US"/>
          </a:p>
        </p:txBody>
      </p:sp>
      <p:sp>
        <p:nvSpPr>
          <p:cNvPr id="110" name="Google Shape;110;p3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3707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1199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668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2470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13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6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6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5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6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6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20" name="Google Shape;20;p56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66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6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6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6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95" name="Google Shape;95;p66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7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27" name="Google Shape;27;p5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8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8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34" name="Google Shape;34;p58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9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9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9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42" name="Google Shape;42;p5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0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0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0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0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60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52" name="Google Shape;52;p6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58" name="Google Shape;58;p61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63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63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3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6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6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70" name="Google Shape;70;p63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64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64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64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" name="Google Shape;75;p64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64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7" name="Google Shape;77;p64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64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4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6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81" name="Google Shape;81;p64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5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6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6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6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88" name="Google Shape;88;p6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5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55"/>
          <p:cNvPicPr preferRelativeResize="0"/>
          <p:nvPr/>
        </p:nvPicPr>
        <p:blipFill rotWithShape="1">
          <a:blip r:embed="rId12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5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5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5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5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5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-KR"/>
              <a:t>‹#›</a:t>
            </a:fld>
            <a:endParaRPr/>
          </a:p>
        </p:txBody>
      </p:sp>
      <p:cxnSp>
        <p:nvCxnSpPr>
          <p:cNvPr id="13" name="Google Shape;13;p55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9FCE"/>
              </a:buClr>
              <a:buSzPts val="4400"/>
              <a:buFont typeface="Gill Sans"/>
              <a:buNone/>
            </a:pPr>
            <a:r>
              <a:rPr lang="ko-KR" altLang="en-US" sz="6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선생님</a:t>
            </a:r>
            <a:r>
              <a:rPr lang="ko-KR" sz="6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미래를 바꾸는</a:t>
            </a:r>
            <a:r>
              <a:rPr lang="ko-KR" sz="8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sz="8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8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독서 모임</a:t>
            </a:r>
            <a:endParaRPr sz="8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1 장</a:t>
            </a:r>
            <a:br>
              <a:rPr lang="ko-KR" dirty="0"/>
            </a:br>
            <a:r>
              <a:rPr lang="ko-KR" altLang="en-US" dirty="0"/>
              <a:t>무인자동차의 등장</a:t>
            </a:r>
            <a:r>
              <a:rPr lang="en-US" altLang="ko-KR" dirty="0"/>
              <a:t>, </a:t>
            </a:r>
            <a:r>
              <a:rPr lang="ko-KR" altLang="en-US" dirty="0"/>
              <a:t>사람이 운전하는 차가 더 위험하다</a:t>
            </a:r>
            <a:r>
              <a:rPr lang="en-US" altLang="ko-KR" dirty="0"/>
              <a:t>?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도로에서 삶으로 들어온 자동화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 </a:t>
            </a:r>
            <a:r>
              <a:rPr lang="ko-KR" dirty="0"/>
              <a:t>-</a:t>
            </a:r>
            <a:r>
              <a:rPr lang="en-US" altLang="ko-KR" dirty="0"/>
              <a:t> </a:t>
            </a:r>
            <a:r>
              <a:rPr lang="ko-KR" altLang="en-US" dirty="0"/>
              <a:t>기술 개발 보다 사용자 수용성과 윤리적 문제가 큼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사람의 판단과 행동은 항상 합리적이지도</a:t>
            </a:r>
            <a:r>
              <a:rPr lang="en-US" altLang="ko-KR" dirty="0"/>
              <a:t>, </a:t>
            </a:r>
            <a:r>
              <a:rPr lang="ko-KR" altLang="en-US" dirty="0"/>
              <a:t>최선의 결과 아님</a:t>
            </a:r>
            <a:r>
              <a:rPr lang="en-US" altLang="ko-KR" dirty="0"/>
              <a:t>, </a:t>
            </a:r>
            <a:r>
              <a:rPr lang="ko-KR" altLang="en-US" dirty="0"/>
              <a:t>그러나 우연</a:t>
            </a:r>
            <a:r>
              <a:rPr lang="en-US" altLang="ko-KR" dirty="0"/>
              <a:t>, </a:t>
            </a:r>
            <a:r>
              <a:rPr lang="ko-KR" altLang="en-US" dirty="0"/>
              <a:t>무작위</a:t>
            </a:r>
            <a:r>
              <a:rPr lang="en-US" altLang="ko-KR" dirty="0"/>
              <a:t>, </a:t>
            </a:r>
            <a:r>
              <a:rPr lang="ko-KR" altLang="en-US" dirty="0"/>
              <a:t>무지의 장막으로 보호 받음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로봇과 인공지능에 의존하고 위임한다는 것은 우연과 무작위의 세계에서 벗어난다는 의미</a:t>
            </a:r>
            <a:endParaRPr lang="en-US" altLang="ko-KR" dirty="0"/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결국 사람이 고민하고 풀어야 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45019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Gill Sans"/>
              <a:buNone/>
              <a:defRPr/>
            </a:pPr>
            <a:r>
              <a:rPr lang="ko-KR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제 </a:t>
            </a:r>
            <a:r>
              <a:rPr lang="en-US" altLang="ko-KR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2</a:t>
            </a:r>
            <a:r>
              <a:rPr lang="ko-KR" altLang="en-US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</a:t>
            </a:r>
            <a:r>
              <a:rPr lang="ko-KR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장</a:t>
            </a:r>
            <a:r>
              <a:rPr lang="ko-KR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/>
            </a:r>
            <a:br>
              <a:rPr lang="ko-KR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</a:br>
            <a:r>
              <a:rPr lang="ko-KR" altLang="en-US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언어의 문화사</a:t>
            </a: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wrap="square" lIns="91424" tIns="91424" rIns="91424" bIns="91424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  <a:defRPr/>
            </a:pPr>
            <a:r>
              <a:rPr lang="ko-KR"/>
              <a:t>책 읽는 교사 모임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9626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lvl="0" algn="r">
              <a:buSzPct val="25000"/>
              <a:defRPr/>
            </a:pPr>
            <a:r>
              <a:rPr lang="ko-KR"/>
              <a:t>제 </a:t>
            </a:r>
            <a:r>
              <a:rPr lang="en-US" altLang="ko-KR"/>
              <a:t>2</a:t>
            </a:r>
            <a:r>
              <a:rPr lang="ko-KR"/>
              <a:t> 장</a:t>
            </a:r>
            <a:br>
              <a:rPr lang="ko-KR"/>
            </a:br>
            <a:r>
              <a:rPr lang="ko-KR" altLang="en-US" sz="2700"/>
              <a:t>자동 번역 시대</a:t>
            </a:r>
            <a:r>
              <a:rPr lang="en-US" altLang="ko-KR" sz="2700"/>
              <a:t>.</a:t>
            </a:r>
            <a:r>
              <a:rPr lang="ko-KR" altLang="en-US" sz="2700"/>
              <a:t> 외국어를 배울 필요가 있을까</a:t>
            </a:r>
            <a:r>
              <a:rPr lang="en-US" altLang="ko-KR" sz="2700"/>
              <a:t>?</a:t>
            </a:r>
            <a:r>
              <a:rPr lang="ko-KR" altLang="en-US" sz="2700"/>
              <a:t> 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 b="1">
                <a:solidFill>
                  <a:srgbClr val="C00000"/>
                </a:solidFill>
              </a:rPr>
              <a:t>인류의 꿈</a:t>
            </a:r>
            <a:r>
              <a:rPr lang="en-US" altLang="ko-KR" b="1">
                <a:solidFill>
                  <a:srgbClr val="C00000"/>
                </a:solidFill>
              </a:rPr>
              <a:t>,</a:t>
            </a:r>
            <a:r>
              <a:rPr lang="ko-KR" altLang="en-US" b="1">
                <a:solidFill>
                  <a:srgbClr val="C00000"/>
                </a:solidFill>
              </a:rPr>
              <a:t> 바벨 피시의 등장  </a:t>
            </a:r>
            <a:r>
              <a:rPr lang="en-US" altLang="ko-KR" b="1">
                <a:solidFill>
                  <a:srgbClr val="C00000"/>
                </a:solidFill>
              </a:rPr>
              <a:t>*’</a:t>
            </a:r>
            <a:r>
              <a:rPr lang="ko-KR" altLang="en-US" b="1">
                <a:solidFill>
                  <a:srgbClr val="C00000"/>
                </a:solidFill>
              </a:rPr>
              <a:t>은하수를 여행하는 히치하이커</a:t>
            </a:r>
            <a:r>
              <a:rPr lang="en-US" altLang="ko-KR" b="1">
                <a:solidFill>
                  <a:srgbClr val="C00000"/>
                </a:solidFill>
              </a:rPr>
              <a:t>’</a:t>
            </a:r>
            <a:r>
              <a:rPr lang="ko-KR" altLang="en-US" b="1">
                <a:solidFill>
                  <a:srgbClr val="C00000"/>
                </a:solidFill>
              </a:rPr>
              <a:t>에 나오는 번역기계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언어 학습을 위한 시간</a:t>
            </a:r>
            <a:r>
              <a:rPr lang="en-US" altLang="ko-KR"/>
              <a:t>,</a:t>
            </a:r>
            <a:r>
              <a:rPr lang="ko-KR" altLang="en-US"/>
              <a:t> 노력</a:t>
            </a:r>
            <a:r>
              <a:rPr lang="en-US" altLang="ko-KR"/>
              <a:t>,</a:t>
            </a:r>
            <a:r>
              <a:rPr lang="ko-KR" altLang="en-US"/>
              <a:t> 비용 대비 기계 번역의 효용성 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다양한 자동 번역 서비스</a:t>
            </a:r>
            <a:r>
              <a:rPr lang="en-US" altLang="ko-KR"/>
              <a:t> </a:t>
            </a:r>
            <a:r>
              <a:rPr lang="ko-KR" altLang="en-US"/>
              <a:t>보급 </a:t>
            </a:r>
            <a:r>
              <a:rPr lang="en-US" altLang="ko-KR"/>
              <a:t>:</a:t>
            </a:r>
            <a:r>
              <a:rPr lang="ko-KR" altLang="en-US"/>
              <a:t> 구글</a:t>
            </a:r>
            <a:r>
              <a:rPr lang="en-US" altLang="ko-KR"/>
              <a:t>,</a:t>
            </a:r>
            <a:r>
              <a:rPr lang="ko-KR" altLang="en-US"/>
              <a:t> 네이버 라인</a:t>
            </a:r>
            <a:r>
              <a:rPr lang="en-US" altLang="ko-KR"/>
              <a:t>,</a:t>
            </a:r>
            <a:r>
              <a:rPr lang="ko-KR" altLang="en-US"/>
              <a:t> 플리토</a:t>
            </a:r>
            <a:r>
              <a:rPr lang="en-US" altLang="ko-KR"/>
              <a:t>(flitto)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언어로 인한 소통 장애를 뛰어 넘는 두 가지 방식 </a:t>
            </a:r>
            <a:r>
              <a:rPr lang="en-US" altLang="ko-KR"/>
              <a:t>:</a:t>
            </a:r>
            <a:r>
              <a:rPr lang="ko-KR" altLang="en-US"/>
              <a:t> </a:t>
            </a:r>
          </a:p>
          <a:p>
            <a:pPr marL="68580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/>
              <a:t>새로운 보편언어 만들기</a:t>
            </a:r>
            <a:r>
              <a:rPr lang="en-US" altLang="ko-KR"/>
              <a:t>(ex.</a:t>
            </a:r>
            <a:r>
              <a:rPr lang="ko-KR" altLang="en-US"/>
              <a:t>에스페란토 운동</a:t>
            </a:r>
            <a:r>
              <a:rPr lang="en-US" altLang="ko-KR"/>
              <a:t>),</a:t>
            </a:r>
            <a:r>
              <a:rPr lang="ko-KR" altLang="en-US"/>
              <a:t> 기계를 통한 자동 번역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  <a:defRPr/>
            </a:pPr>
            <a:endParaRPr lang="ko-KR" altLang="en-US"/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ko-KR" altLang="en-US" b="1">
                <a:solidFill>
                  <a:srgbClr val="C00000"/>
                </a:solidFill>
              </a:rPr>
              <a:t>에니그마에서 인공지능까지</a:t>
            </a:r>
            <a:r>
              <a:rPr lang="en-US" altLang="ko-KR" b="1">
                <a:solidFill>
                  <a:srgbClr val="C00000"/>
                </a:solidFill>
              </a:rPr>
              <a:t>,</a:t>
            </a:r>
            <a:r>
              <a:rPr lang="ko-KR" altLang="en-US" b="1">
                <a:solidFill>
                  <a:srgbClr val="C00000"/>
                </a:solidFill>
              </a:rPr>
              <a:t> 기계 번역의 역사</a:t>
            </a:r>
            <a:r>
              <a:rPr lang="ko-KR" altLang="en-US">
                <a:solidFill>
                  <a:schemeClr val="tx1"/>
                </a:solidFill>
              </a:rPr>
              <a:t> 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에니그마 기술을 바탕으로 기계 번역 연구 시작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기계 번역 연구 시도</a:t>
            </a:r>
            <a:r>
              <a:rPr lang="en-US" altLang="ko-KR">
                <a:solidFill>
                  <a:schemeClr val="tx1"/>
                </a:solidFill>
              </a:rPr>
              <a:t>,</a:t>
            </a:r>
            <a:r>
              <a:rPr lang="ko-KR" altLang="en-US">
                <a:solidFill>
                  <a:schemeClr val="tx1"/>
                </a:solidFill>
              </a:rPr>
              <a:t> 기계 번역 효용성 의구심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컴퓨터 기술 발달</a:t>
            </a:r>
            <a:r>
              <a:rPr lang="en-US" altLang="ko-KR">
                <a:solidFill>
                  <a:schemeClr val="tx1"/>
                </a:solidFill>
              </a:rPr>
              <a:t>,</a:t>
            </a:r>
            <a:r>
              <a:rPr lang="ko-KR" altLang="en-US">
                <a:solidFill>
                  <a:schemeClr val="tx1"/>
                </a:solidFill>
              </a:rPr>
              <a:t> 통계 방식 도입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기계 번역에 인공지능 도입</a:t>
            </a:r>
            <a:r>
              <a:rPr lang="en-US" altLang="ko-KR">
                <a:solidFill>
                  <a:schemeClr val="tx1"/>
                </a:solidFill>
              </a:rPr>
              <a:t>,</a:t>
            </a:r>
            <a:r>
              <a:rPr lang="ko-KR" altLang="en-US">
                <a:solidFill>
                  <a:schemeClr val="tx1"/>
                </a:solidFill>
              </a:rPr>
              <a:t> 머신러닝의 심화신경망 알고리즘</a:t>
            </a:r>
            <a:r>
              <a:rPr lang="en-US" altLang="ko-KR">
                <a:solidFill>
                  <a:schemeClr val="tx1"/>
                </a:solidFill>
              </a:rPr>
              <a:t>,</a:t>
            </a:r>
            <a:r>
              <a:rPr lang="ko-KR" altLang="en-US">
                <a:solidFill>
                  <a:schemeClr val="tx1"/>
                </a:solidFill>
              </a:rPr>
              <a:t> 빅데이터</a:t>
            </a:r>
          </a:p>
        </p:txBody>
      </p:sp>
    </p:spTree>
    <p:extLst>
      <p:ext uri="{BB962C8B-B14F-4D97-AF65-F5344CB8AC3E}">
        <p14:creationId xmlns:p14="http://schemas.microsoft.com/office/powerpoint/2010/main" val="157453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lvl="0" algn="r">
              <a:buSzPct val="25000"/>
              <a:defRPr/>
            </a:pPr>
            <a:r>
              <a:rPr lang="ko-KR"/>
              <a:t>제 </a:t>
            </a:r>
            <a:r>
              <a:rPr lang="en-US" altLang="ko-KR"/>
              <a:t>2</a:t>
            </a:r>
            <a:r>
              <a:rPr lang="ko-KR"/>
              <a:t> 장</a:t>
            </a:r>
            <a:br>
              <a:rPr lang="ko-KR"/>
            </a:br>
            <a:r>
              <a:rPr lang="ko-KR" altLang="en-US" sz="2700"/>
              <a:t>자동 번역 시대</a:t>
            </a:r>
            <a:r>
              <a:rPr lang="en-US" altLang="ko-KR" sz="2700"/>
              <a:t>.</a:t>
            </a:r>
            <a:r>
              <a:rPr lang="ko-KR" altLang="en-US" sz="2700"/>
              <a:t> 외국어를 배울 필요가 있을까</a:t>
            </a:r>
            <a:r>
              <a:rPr lang="en-US" altLang="ko-KR" sz="2700"/>
              <a:t>?</a:t>
            </a:r>
            <a:r>
              <a:rPr lang="ko-KR" altLang="en-US" sz="2700"/>
              <a:t> 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 b="1">
                <a:solidFill>
                  <a:srgbClr val="C00000"/>
                </a:solidFill>
              </a:rPr>
              <a:t>인간 번역 </a:t>
            </a:r>
            <a:r>
              <a:rPr lang="en-US" altLang="ko-KR" b="1">
                <a:solidFill>
                  <a:srgbClr val="C00000"/>
                </a:solidFill>
              </a:rPr>
              <a:t>vs </a:t>
            </a:r>
            <a:r>
              <a:rPr lang="ko-KR" altLang="en-US" b="1">
                <a:solidFill>
                  <a:srgbClr val="C00000"/>
                </a:solidFill>
              </a:rPr>
              <a:t>기계 번역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/>
              <a:t>경제적 이점으로 기업에 기계 번역 활용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/>
              <a:t>손쉽게 번역 관련 데이터베이스 접근이 가능하여 다양한 관용표현</a:t>
            </a:r>
            <a:r>
              <a:rPr lang="en-US" altLang="ko-KR"/>
              <a:t>,</a:t>
            </a:r>
            <a:r>
              <a:rPr lang="ko-KR" altLang="en-US"/>
              <a:t> 구문등을 쉽게 검색이 가능</a:t>
            </a:r>
            <a:r>
              <a:rPr lang="en-US" altLang="ko-KR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/>
              <a:t>언어는 인간의 고도의 정신작용인데 이것을 대체하기에는 한계가 있을 것이라는 반론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ex) </a:t>
            </a:r>
            <a:r>
              <a:rPr lang="ko-KR" altLang="en-US"/>
              <a:t>직역과 의역에 대한 논의</a:t>
            </a:r>
            <a:r>
              <a:rPr lang="en-US" altLang="ko-KR"/>
              <a:t>,</a:t>
            </a:r>
            <a:r>
              <a:rPr lang="ko-KR" altLang="en-US"/>
              <a:t> 진정한 의미를 알기 위해서는</a:t>
            </a:r>
            <a:r>
              <a:rPr lang="en-US" altLang="ko-KR"/>
              <a:t> </a:t>
            </a:r>
            <a:r>
              <a:rPr lang="ko-KR" altLang="en-US"/>
              <a:t>문화와 맥락을 고려해야함</a:t>
            </a:r>
            <a:r>
              <a:rPr lang="en-US" altLang="ko-KR"/>
              <a:t>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  <a:defRPr/>
            </a:pPr>
            <a:endParaRPr lang="ko-KR" altLang="en-US"/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 b="1">
                <a:solidFill>
                  <a:srgbClr val="C00000"/>
                </a:solidFill>
              </a:rPr>
              <a:t>‘</a:t>
            </a:r>
            <a:r>
              <a:rPr lang="ko-KR" altLang="en-US" b="1">
                <a:solidFill>
                  <a:srgbClr val="C00000"/>
                </a:solidFill>
              </a:rPr>
              <a:t>중국어 방</a:t>
            </a:r>
            <a:r>
              <a:rPr lang="en-US" altLang="ko-KR" b="1">
                <a:solidFill>
                  <a:srgbClr val="C00000"/>
                </a:solidFill>
              </a:rPr>
              <a:t>’</a:t>
            </a:r>
            <a:r>
              <a:rPr lang="ko-KR" altLang="en-US" b="1">
                <a:solidFill>
                  <a:srgbClr val="C00000"/>
                </a:solidFill>
              </a:rPr>
              <a:t> 사고실험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호프스태터의 구글번역 비판 </a:t>
            </a:r>
            <a:r>
              <a:rPr lang="en-US" altLang="ko-KR">
                <a:solidFill>
                  <a:schemeClr val="tx1"/>
                </a:solidFill>
              </a:rPr>
              <a:t>:</a:t>
            </a:r>
            <a:r>
              <a:rPr lang="ko-KR" altLang="en-US">
                <a:solidFill>
                  <a:schemeClr val="tx1"/>
                </a:solidFill>
              </a:rPr>
              <a:t> 번역 대상에 대한 이해가 없어 진정한 번역이 되지 못함</a:t>
            </a:r>
            <a:r>
              <a:rPr lang="en-US" altLang="ko-KR">
                <a:solidFill>
                  <a:schemeClr val="tx1"/>
                </a:solidFill>
              </a:rPr>
              <a:t>.</a:t>
            </a:r>
            <a:r>
              <a:rPr lang="ko-KR" altLang="en-US">
                <a:solidFill>
                  <a:schemeClr val="tx1"/>
                </a:solidFill>
              </a:rPr>
              <a:t> 단순히 확률을 바탕으로 단어를 매칭하는 행위일 뿐</a:t>
            </a:r>
            <a:r>
              <a:rPr lang="en-US" altLang="ko-KR">
                <a:solidFill>
                  <a:schemeClr val="tx1"/>
                </a:solidFill>
              </a:rPr>
              <a:t>.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기계번역은 발화가 이뤄지는 맥락을 고려하기 어려움</a:t>
            </a:r>
            <a:r>
              <a:rPr lang="en-US" altLang="ko-KR">
                <a:solidFill>
                  <a:schemeClr val="tx1"/>
                </a:solidFill>
              </a:rPr>
              <a:t>.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-”</a:t>
            </a:r>
            <a:r>
              <a:rPr lang="ko-KR" altLang="en-US">
                <a:solidFill>
                  <a:schemeClr val="tx1"/>
                </a:solidFill>
              </a:rPr>
              <a:t>기계 번역의 시대에 외국어를 배워야 하는 것인가</a:t>
            </a:r>
            <a:r>
              <a:rPr lang="en-US" altLang="ko-KR">
                <a:solidFill>
                  <a:schemeClr val="tx1"/>
                </a:solidFill>
              </a:rPr>
              <a:t>?”</a:t>
            </a:r>
            <a:r>
              <a:rPr lang="ko-KR" altLang="en-US">
                <a:solidFill>
                  <a:schemeClr val="tx1"/>
                </a:solidFill>
              </a:rPr>
              <a:t> 라는 실용성에 대한 질문은 </a:t>
            </a:r>
            <a:r>
              <a:rPr lang="en-US" altLang="ko-KR">
                <a:solidFill>
                  <a:schemeClr val="tx1"/>
                </a:solidFill>
              </a:rPr>
              <a:t>“</a:t>
            </a:r>
            <a:r>
              <a:rPr lang="ko-KR" altLang="en-US">
                <a:solidFill>
                  <a:schemeClr val="tx1"/>
                </a:solidFill>
              </a:rPr>
              <a:t>인간에게 언어란 무엇인가</a:t>
            </a:r>
            <a:r>
              <a:rPr lang="en-US" altLang="ko-KR">
                <a:solidFill>
                  <a:schemeClr val="tx1"/>
                </a:solidFill>
              </a:rPr>
              <a:t>?”</a:t>
            </a:r>
            <a:r>
              <a:rPr lang="ko-KR" altLang="en-US">
                <a:solidFill>
                  <a:schemeClr val="tx1"/>
                </a:solidFill>
              </a:rPr>
              <a:t>라는 근원적 물음으로 연결됨</a:t>
            </a:r>
            <a:r>
              <a:rPr lang="en-US" altLang="ko-KR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615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lvl="0" algn="r">
              <a:buSzPct val="25000"/>
              <a:defRPr/>
            </a:pPr>
            <a:r>
              <a:rPr lang="ko-KR"/>
              <a:t>제 </a:t>
            </a:r>
            <a:r>
              <a:rPr lang="en-US" altLang="ko-KR"/>
              <a:t>2</a:t>
            </a:r>
            <a:r>
              <a:rPr lang="ko-KR"/>
              <a:t> 장</a:t>
            </a:r>
            <a:br>
              <a:rPr lang="ko-KR"/>
            </a:br>
            <a:r>
              <a:rPr lang="ko-KR" altLang="en-US" sz="2700"/>
              <a:t>자동 번역 시대</a:t>
            </a:r>
            <a:r>
              <a:rPr lang="en-US" altLang="ko-KR" sz="2700"/>
              <a:t>.</a:t>
            </a:r>
            <a:r>
              <a:rPr lang="ko-KR" altLang="en-US" sz="2700"/>
              <a:t> 외국어를 배울 필요가 있을까</a:t>
            </a:r>
            <a:r>
              <a:rPr lang="en-US" altLang="ko-KR" sz="2700"/>
              <a:t>?</a:t>
            </a:r>
            <a:r>
              <a:rPr lang="ko-KR" altLang="en-US" sz="2700"/>
              <a:t> 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 b="1">
                <a:solidFill>
                  <a:srgbClr val="C00000"/>
                </a:solidFill>
              </a:rPr>
              <a:t>인간의 본능이 로봇에겐 난제</a:t>
            </a:r>
            <a:r>
              <a:rPr lang="en-US" altLang="ko-KR" b="1">
                <a:solidFill>
                  <a:srgbClr val="C00000"/>
                </a:solidFill>
              </a:rPr>
              <a:t>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언어는 학습을 통한 후천적 기능이 아닌 </a:t>
            </a:r>
            <a:r>
              <a:rPr lang="en-US" altLang="ko-KR"/>
              <a:t>‘</a:t>
            </a:r>
            <a:r>
              <a:rPr lang="ko-KR" altLang="en-US"/>
              <a:t>본능</a:t>
            </a:r>
            <a:r>
              <a:rPr lang="en-US" altLang="ko-KR"/>
              <a:t>’</a:t>
            </a:r>
            <a:r>
              <a:rPr lang="ko-KR" altLang="en-US"/>
              <a:t>이자 생물학적 뇌 구주의 일부라는 주장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-’</a:t>
            </a:r>
            <a:r>
              <a:rPr lang="ko-KR" altLang="en-US"/>
              <a:t>모라벡의 역설</a:t>
            </a:r>
            <a:r>
              <a:rPr lang="en-US" altLang="ko-KR"/>
              <a:t>’,</a:t>
            </a:r>
            <a:r>
              <a:rPr lang="ko-KR" altLang="en-US"/>
              <a:t> </a:t>
            </a:r>
            <a:r>
              <a:rPr lang="en-US" altLang="ko-KR"/>
              <a:t>’</a:t>
            </a:r>
            <a:r>
              <a:rPr lang="ko-KR" altLang="en-US"/>
              <a:t>쉬운 문제는 어렵고 어려운 문제는 쉬운</a:t>
            </a:r>
            <a:r>
              <a:rPr lang="en-US" altLang="ko-KR"/>
              <a:t>’</a:t>
            </a:r>
            <a:r>
              <a:rPr lang="ko-KR" altLang="en-US"/>
              <a:t> 현상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 인공지능이 할 수 있는 영역과 할 수 없는 영역의 구분이 필요</a:t>
            </a:r>
            <a:r>
              <a:rPr lang="en-US" altLang="ko-KR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언어도 그 본질을 찾아 내고</a:t>
            </a:r>
            <a:r>
              <a:rPr lang="en-US" altLang="ko-KR"/>
              <a:t>,</a:t>
            </a:r>
            <a:r>
              <a:rPr lang="ko-KR" altLang="en-US"/>
              <a:t> 기계 번역 시대에 그 기능을 유지 할 것을 고민해야함</a:t>
            </a:r>
            <a:r>
              <a:rPr lang="en-US" altLang="ko-KR"/>
              <a:t>.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ko-KR" altLang="en-US" b="1">
                <a:solidFill>
                  <a:srgbClr val="C00000"/>
                </a:solidFill>
              </a:rPr>
              <a:t>언어 장벽이 사라지는 시대에 외국어를 배운다는 것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외국어를 학습하는 이유</a:t>
            </a:r>
            <a:r>
              <a:rPr lang="en-US" altLang="ko-KR">
                <a:solidFill>
                  <a:schemeClr val="tx1"/>
                </a:solidFill>
              </a:rPr>
              <a:t>:</a:t>
            </a:r>
            <a:r>
              <a:rPr lang="ko-KR" altLang="en-US">
                <a:solidFill>
                  <a:schemeClr val="tx1"/>
                </a:solidFill>
              </a:rPr>
              <a:t> 정보습득기회 확대</a:t>
            </a:r>
            <a:r>
              <a:rPr lang="en-US" altLang="ko-KR">
                <a:solidFill>
                  <a:schemeClr val="tx1"/>
                </a:solidFill>
              </a:rPr>
              <a:t>,</a:t>
            </a:r>
            <a:r>
              <a:rPr lang="ko-KR" altLang="en-US">
                <a:solidFill>
                  <a:schemeClr val="tx1"/>
                </a:solidFill>
              </a:rPr>
              <a:t> 소통확대</a:t>
            </a:r>
            <a:r>
              <a:rPr lang="en-US" altLang="ko-KR">
                <a:solidFill>
                  <a:schemeClr val="tx1"/>
                </a:solidFill>
              </a:rPr>
              <a:t>,</a:t>
            </a:r>
            <a:r>
              <a:rPr lang="ko-KR" altLang="en-US">
                <a:solidFill>
                  <a:schemeClr val="tx1"/>
                </a:solidFill>
              </a:rPr>
              <a:t> 다른 문화권 이해 심화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직접 외국어를 구사하지 못하더라도 기계 번역과 같은 도구를 효율적으로 활용하는 능력 필요</a:t>
            </a:r>
            <a:r>
              <a:rPr lang="en-US" altLang="ko-KR">
                <a:solidFill>
                  <a:schemeClr val="tx1"/>
                </a:solidFill>
              </a:rPr>
              <a:t>.</a:t>
            </a:r>
          </a:p>
          <a:p>
            <a:pPr marL="228600" indent="-228600">
              <a:spcBef>
                <a:spcPts val="0"/>
              </a:spcBef>
              <a:buSzPct val="25000"/>
              <a:defRPr/>
            </a:pPr>
            <a:r>
              <a:rPr lang="en-US" altLang="ko-KR">
                <a:solidFill>
                  <a:schemeClr val="tx1"/>
                </a:solidFill>
              </a:rPr>
              <a:t>-</a:t>
            </a:r>
            <a:r>
              <a:rPr lang="ko-KR" altLang="en-US">
                <a:solidFill>
                  <a:schemeClr val="tx1"/>
                </a:solidFill>
              </a:rPr>
              <a:t>문화 이해의 도구로서 외국어 학습의 기능이 과거보다 더욱 커질 것으로 전망됨</a:t>
            </a:r>
            <a:r>
              <a:rPr lang="en-US" altLang="ko-KR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72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lvl="0" algn="r">
              <a:buSzPct val="25000"/>
              <a:defRPr/>
            </a:pPr>
            <a:r>
              <a:rPr lang="ko-KR"/>
              <a:t>제 </a:t>
            </a:r>
            <a:r>
              <a:rPr lang="en-US" altLang="ko-KR"/>
              <a:t>2</a:t>
            </a:r>
            <a:r>
              <a:rPr lang="ko-KR"/>
              <a:t> 장</a:t>
            </a:r>
            <a:br>
              <a:rPr lang="ko-KR"/>
            </a:br>
            <a:r>
              <a:rPr lang="ko-KR" altLang="en-US" sz="2700"/>
              <a:t>자동 번역 시대</a:t>
            </a:r>
            <a:r>
              <a:rPr lang="en-US" altLang="ko-KR" sz="2700"/>
              <a:t>.</a:t>
            </a:r>
            <a:r>
              <a:rPr lang="ko-KR" altLang="en-US" sz="2700"/>
              <a:t> 외국어를 배울 필요가 있을까</a:t>
            </a:r>
            <a:r>
              <a:rPr lang="en-US" altLang="ko-KR" sz="2700"/>
              <a:t>?</a:t>
            </a:r>
            <a:r>
              <a:rPr lang="ko-KR" altLang="en-US" sz="2700"/>
              <a:t> 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ko-KR" altLang="en-US" b="1">
                <a:solidFill>
                  <a:srgbClr val="C00000"/>
                </a:solidFill>
              </a:rPr>
              <a:t>외뇌 시대</a:t>
            </a:r>
            <a:r>
              <a:rPr lang="en-US" altLang="ko-KR" b="1">
                <a:solidFill>
                  <a:srgbClr val="C00000"/>
                </a:solidFill>
              </a:rPr>
              <a:t>,</a:t>
            </a:r>
            <a:r>
              <a:rPr lang="ko-KR" altLang="en-US" b="1">
                <a:solidFill>
                  <a:srgbClr val="C00000"/>
                </a:solidFill>
              </a:rPr>
              <a:t> 언어 능력도 아웃소싱할 수 있을까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스마트폰이라는 외뇌를 활용하면서 우리의 의존도와 활용 범위는 깊어지고 확대됨</a:t>
            </a:r>
            <a:r>
              <a:rPr lang="en-US" altLang="ko-KR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뛰어난 번역도구를 활용하여 기계에 번역을 위탁하나 그 결과를 어느 정도 신뢰할지는 앞으로도 사람의 몫일 것이다</a:t>
            </a:r>
            <a:r>
              <a:rPr lang="en-US" altLang="ko-KR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언어는 단순한 기억이 아니라 우리의 판단을 위한 표현과 소통의 궁극적인 도구이다</a:t>
            </a:r>
            <a:r>
              <a:rPr lang="en-US" altLang="ko-KR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기계처리와 인공지능의 발달할 수록 인간이 외뇌를 어떻게 활용하는가가 중요함</a:t>
            </a:r>
            <a:r>
              <a:rPr lang="en-US" altLang="ko-KR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인공지능의 발달로 인해 </a:t>
            </a:r>
            <a:r>
              <a:rPr lang="en-US" altLang="ko-KR"/>
              <a:t>1</a:t>
            </a:r>
            <a:r>
              <a:rPr lang="ko-KR" altLang="en-US"/>
              <a:t>차적인 번역이 손쉽게 이뤄질 수 있게되었다</a:t>
            </a:r>
            <a:r>
              <a:rPr lang="en-US" altLang="ko-KR"/>
              <a:t>.</a:t>
            </a:r>
            <a:r>
              <a:rPr lang="ko-KR" altLang="en-US"/>
              <a:t> 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그에따라 다른 나라 언어와 소통하기 위해 이를 어떻게 활용할 것인가가 중요함</a:t>
            </a:r>
            <a:r>
              <a:rPr lang="en-US" altLang="ko-KR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그렇다면</a:t>
            </a:r>
            <a:r>
              <a:rPr lang="en-US" altLang="ko-KR"/>
              <a:t>,</a:t>
            </a:r>
            <a:r>
              <a:rPr lang="ko-KR" altLang="en-US"/>
              <a:t> 현재 시행되고 있는 외국어 교육은 어떻게 변해야할까</a:t>
            </a:r>
            <a:r>
              <a:rPr lang="en-US" altLang="ko-KR"/>
              <a:t>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Char char="•"/>
              <a:defRPr/>
            </a:pPr>
            <a:r>
              <a:rPr lang="en-US" altLang="ko-KR"/>
              <a:t>-</a:t>
            </a:r>
            <a:r>
              <a:rPr lang="ko-KR" altLang="en-US"/>
              <a:t>구체적인 교육방법에 대해 한번 상상해 보자</a:t>
            </a:r>
            <a:r>
              <a:rPr lang="en-US" altLang="ko-KR"/>
              <a:t>.</a:t>
            </a:r>
          </a:p>
        </p:txBody>
      </p:sp>
      <p:sp>
        <p:nvSpPr>
          <p:cNvPr id="6" name="Google Shape;112;p3"/>
          <p:cNvSpPr txBox="1"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lvl="0" algn="r">
              <a:buSzPct val="25000"/>
              <a:defRPr/>
            </a:pPr>
            <a:r>
              <a:rPr lang="ko-KR"/>
              <a:t>제 </a:t>
            </a:r>
            <a:r>
              <a:rPr lang="en-US" altLang="ko-KR"/>
              <a:t>2</a:t>
            </a:r>
            <a:r>
              <a:rPr lang="ko-KR"/>
              <a:t>장</a:t>
            </a:r>
            <a:br>
              <a:rPr lang="ko-KR"/>
            </a:br>
            <a:r>
              <a:rPr lang="ko-KR" altLang="en-US"/>
              <a:t>자동 번역 시대</a:t>
            </a:r>
            <a:r>
              <a:rPr lang="en-US" altLang="ko-KR"/>
              <a:t>.</a:t>
            </a:r>
            <a:r>
              <a:rPr lang="ko-KR" altLang="en-US"/>
              <a:t> 외국어를 배울 필요가 있을까</a:t>
            </a:r>
            <a:r>
              <a:rPr lang="en-US" altLang="ko-KR"/>
              <a:t>?</a:t>
            </a:r>
            <a:r>
              <a:rPr lang="ko-KR" altLang="en-US"/>
              <a:t> </a:t>
            </a:r>
            <a:r>
              <a:rPr lang="ko-KR" altLang="en-US" sz="27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810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지식의 사회학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0607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</a:t>
            </a:r>
            <a:r>
              <a:rPr lang="en-US" altLang="ko-KR" dirty="0"/>
              <a:t>3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dirty="0"/>
              <a:t>교육을 넘어선 새로운 교육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온라인 교육</a:t>
            </a:r>
            <a:r>
              <a:rPr lang="en-US" altLang="ko-KR" b="1" dirty="0">
                <a:solidFill>
                  <a:srgbClr val="C00000"/>
                </a:solidFill>
              </a:rPr>
              <a:t>(MOOC)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altLang="ko-KR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* </a:t>
            </a:r>
            <a:r>
              <a:rPr lang="ko-KR" altLang="en-US" dirty="0">
                <a:solidFill>
                  <a:schemeClr val="tx1"/>
                </a:solidFill>
              </a:rPr>
              <a:t>기존 고등교육이 온라인 교육 프로그램에 위협받는 본질적인 이유는 무엇보다 디지털 환경에서 지식의 유효기간이 짧아지고 있고 기존 교육기관들이 </a:t>
            </a:r>
            <a:r>
              <a:rPr lang="ko-KR" altLang="en-US" dirty="0" err="1">
                <a:solidFill>
                  <a:schemeClr val="tx1"/>
                </a:solidFill>
              </a:rPr>
              <a:t>피교육생들의</a:t>
            </a:r>
            <a:r>
              <a:rPr lang="ko-KR" altLang="en-US" dirty="0">
                <a:solidFill>
                  <a:schemeClr val="tx1"/>
                </a:solidFill>
              </a:rPr>
              <a:t> 기대에 부합하지 못한다는 것에 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* </a:t>
            </a:r>
            <a:r>
              <a:rPr lang="ko-KR" altLang="en-US" dirty="0">
                <a:solidFill>
                  <a:schemeClr val="tx1"/>
                </a:solidFill>
              </a:rPr>
              <a:t>하지만 대학의 가치는 온라인으로 대체할 수 있는 강의와 수료증이 전부가 아니다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298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</a:t>
            </a:r>
            <a:r>
              <a:rPr lang="en-US" altLang="ko-KR" dirty="0"/>
              <a:t>3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dirty="0"/>
              <a:t>정보의 유효기간이 단축되는 지식 반감기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확증편향</a:t>
            </a:r>
            <a:r>
              <a:rPr lang="en-US" altLang="ko-KR" b="1" dirty="0">
                <a:solidFill>
                  <a:srgbClr val="C00000"/>
                </a:solidFill>
              </a:rPr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선택적 인지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altLang="ko-KR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* </a:t>
            </a:r>
            <a:r>
              <a:rPr lang="ko-KR" altLang="en-US" dirty="0">
                <a:solidFill>
                  <a:schemeClr val="tx1"/>
                </a:solidFill>
              </a:rPr>
              <a:t>새로운 것을 학습하고 이해하려는 인지적 노력이 피곤하기 때문에 새로운 정보가 가져온 인지부조화 현상을 해소하기 위해 새로운 지식을 배우고 이해하는 대신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거꾸로 기존에 자신이 알고 있는 사실에 외적 변화를 끼워 맞춰서 이해하려는 </a:t>
            </a:r>
            <a:r>
              <a:rPr lang="en-US" altLang="ko-KR" dirty="0">
                <a:solidFill>
                  <a:schemeClr val="tx1"/>
                </a:solidFill>
              </a:rPr>
              <a:t>‘</a:t>
            </a:r>
            <a:r>
              <a:rPr lang="ko-KR" altLang="en-US" dirty="0">
                <a:solidFill>
                  <a:schemeClr val="tx1"/>
                </a:solidFill>
              </a:rPr>
              <a:t>확증편향</a:t>
            </a:r>
            <a:r>
              <a:rPr lang="en-US" altLang="ko-KR" dirty="0">
                <a:solidFill>
                  <a:schemeClr val="tx1"/>
                </a:solidFill>
              </a:rPr>
              <a:t>’, “</a:t>
            </a:r>
            <a:r>
              <a:rPr lang="ko-KR" altLang="en-US" dirty="0">
                <a:solidFill>
                  <a:schemeClr val="tx1"/>
                </a:solidFill>
              </a:rPr>
              <a:t>선택적 인지</a:t>
            </a:r>
            <a:r>
              <a:rPr lang="en-US" altLang="ko-KR" dirty="0">
                <a:solidFill>
                  <a:schemeClr val="tx1"/>
                </a:solidFill>
              </a:rPr>
              <a:t>”</a:t>
            </a:r>
            <a:r>
              <a:rPr lang="ko-KR" altLang="en-US" dirty="0">
                <a:solidFill>
                  <a:schemeClr val="tx1"/>
                </a:solidFill>
              </a:rPr>
              <a:t>가 일어나기도 한다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* </a:t>
            </a:r>
            <a:r>
              <a:rPr lang="ko-KR" altLang="en-US" dirty="0">
                <a:solidFill>
                  <a:schemeClr val="tx1"/>
                </a:solidFill>
              </a:rPr>
              <a:t>모든 정보는 </a:t>
            </a:r>
            <a:r>
              <a:rPr lang="en-US" altLang="ko-KR" dirty="0">
                <a:solidFill>
                  <a:schemeClr val="tx1"/>
                </a:solidFill>
              </a:rPr>
              <a:t>“</a:t>
            </a:r>
            <a:r>
              <a:rPr lang="ko-KR" altLang="en-US" dirty="0">
                <a:solidFill>
                  <a:schemeClr val="tx1"/>
                </a:solidFill>
              </a:rPr>
              <a:t>절대 지식</a:t>
            </a:r>
            <a:r>
              <a:rPr lang="en-US" altLang="ko-KR" dirty="0">
                <a:solidFill>
                  <a:schemeClr val="tx1"/>
                </a:solidFill>
              </a:rPr>
              <a:t>”</a:t>
            </a:r>
            <a:r>
              <a:rPr lang="ko-KR" altLang="en-US" dirty="0">
                <a:solidFill>
                  <a:schemeClr val="tx1"/>
                </a:solidFill>
              </a:rPr>
              <a:t>이 될 수 없고 유효기간과 반감기를 지닌 </a:t>
            </a:r>
            <a:r>
              <a:rPr lang="en-US" altLang="ko-KR" dirty="0">
                <a:solidFill>
                  <a:schemeClr val="tx1"/>
                </a:solidFill>
              </a:rPr>
              <a:t>‘</a:t>
            </a:r>
            <a:r>
              <a:rPr lang="ko-KR" altLang="en-US" dirty="0">
                <a:solidFill>
                  <a:schemeClr val="tx1"/>
                </a:solidFill>
              </a:rPr>
              <a:t>가변적 지식</a:t>
            </a:r>
            <a:r>
              <a:rPr lang="en-US" altLang="ko-KR" dirty="0">
                <a:solidFill>
                  <a:schemeClr val="tx1"/>
                </a:solidFill>
              </a:rPr>
              <a:t>’</a:t>
            </a:r>
            <a:r>
              <a:rPr lang="ko-KR" altLang="en-US" dirty="0">
                <a:solidFill>
                  <a:schemeClr val="tx1"/>
                </a:solidFill>
              </a:rPr>
              <a:t>이라는 통찰의 힘은 디지털 시대에 더욱 두드러진다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4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2;p3"/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3200"/>
            </a:pPr>
            <a:r>
              <a:rPr lang="en-US" altLang="ko-KR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ko-KR" alt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 도서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" t="2181" r="3477" b="1818"/>
          <a:stretch/>
        </p:blipFill>
        <p:spPr>
          <a:xfrm>
            <a:off x="6450678" y="2177934"/>
            <a:ext cx="3053542" cy="4580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137" y="2177933"/>
            <a:ext cx="3103162" cy="4580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3875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</a:t>
            </a:r>
            <a:r>
              <a:rPr lang="en-US" altLang="ko-KR" dirty="0"/>
              <a:t>3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dirty="0"/>
              <a:t>지적 존재가 되는 길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학위의 포장</a:t>
            </a:r>
            <a:endParaRPr lang="en-US" altLang="ko-KR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* </a:t>
            </a:r>
            <a:r>
              <a:rPr lang="ko-KR" altLang="en-US" dirty="0">
                <a:solidFill>
                  <a:schemeClr val="tx1"/>
                </a:solidFill>
              </a:rPr>
              <a:t>그 동안 대학 졸업장에 사회와 개인이 과도하게 부여해 왔던 의미와 부가적 기능들이 사려지는 과정을 받아들이는 것이 필요하다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졸업장과 학위에 붙어 있던 포장과 장식이 제거되고 나면 교육이 수행해야 하는 점 더 본질적인 기증과 의미가 드러나게 된다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* </a:t>
            </a:r>
            <a:r>
              <a:rPr lang="ko-KR" altLang="en-US" dirty="0">
                <a:solidFill>
                  <a:schemeClr val="tx1"/>
                </a:solidFill>
              </a:rPr>
              <a:t>스스로 학습동기를 키워서 공개된 </a:t>
            </a:r>
            <a:r>
              <a:rPr lang="ko-KR" altLang="en-US" dirty="0" err="1">
                <a:solidFill>
                  <a:schemeClr val="tx1"/>
                </a:solidFill>
              </a:rPr>
              <a:t>콘텐츠를</a:t>
            </a:r>
            <a:r>
              <a:rPr lang="ko-KR" altLang="en-US" dirty="0">
                <a:solidFill>
                  <a:schemeClr val="tx1"/>
                </a:solidFill>
              </a:rPr>
              <a:t> 효율적으로 활용하는 것이 최고의 교육이 되어가고 있다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내가 무엇을 알고 있고 또 무엇을 모르고 있는지를 파악하는 것이 로봇과 다른 지적 존재로서 성장할 첫걸음이다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39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일자리의 경제학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 dirty="0"/>
              <a:t>책 읽는 교사 모임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0008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4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sz="2700" dirty="0"/>
              <a:t>제</a:t>
            </a:r>
            <a:r>
              <a:rPr lang="en-US" altLang="ko-KR" sz="2700" dirty="0"/>
              <a:t>2</a:t>
            </a:r>
            <a:r>
              <a:rPr lang="ko-KR" altLang="en-US" sz="2700" dirty="0"/>
              <a:t>의 기계 시대</a:t>
            </a:r>
            <a:r>
              <a:rPr lang="en-US" altLang="ko-KR" sz="2700" dirty="0"/>
              <a:t>, </a:t>
            </a:r>
            <a:r>
              <a:rPr lang="ko-KR" altLang="en-US" sz="2700" dirty="0"/>
              <a:t>내 직업은 </a:t>
            </a:r>
            <a:r>
              <a:rPr lang="en-US" altLang="ko-KR" sz="2700" dirty="0"/>
              <a:t>10</a:t>
            </a:r>
            <a:r>
              <a:rPr lang="ko-KR" altLang="en-US" sz="2700" dirty="0"/>
              <a:t>년 뒤에도 살아남을 수 있을까 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두 번의 항공 격추 사고가 알려준 것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dirty="0"/>
              <a:t>- </a:t>
            </a:r>
            <a:r>
              <a:rPr lang="ko-KR" altLang="en-US" dirty="0" err="1"/>
              <a:t>무르만스크이</a:t>
            </a:r>
            <a:r>
              <a:rPr lang="ko-KR" altLang="en-US" dirty="0"/>
              <a:t> 기적과 대한항공 </a:t>
            </a:r>
            <a:r>
              <a:rPr lang="en-US" altLang="ko-KR" dirty="0"/>
              <a:t>007</a:t>
            </a:r>
            <a:r>
              <a:rPr lang="ko-KR" altLang="en-US" dirty="0"/>
              <a:t>편</a:t>
            </a:r>
            <a:r>
              <a:rPr lang="en-US" altLang="ko-KR" dirty="0"/>
              <a:t>(</a:t>
            </a:r>
            <a:r>
              <a:rPr lang="ko-KR" altLang="en-US" dirty="0"/>
              <a:t>보잉</a:t>
            </a:r>
            <a:r>
              <a:rPr lang="en-US" altLang="ko-KR" dirty="0"/>
              <a:t>747)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-GPS </a:t>
            </a:r>
            <a:r>
              <a:rPr lang="ko-KR" altLang="en-US" dirty="0" err="1"/>
              <a:t>개방이후</a:t>
            </a:r>
            <a:r>
              <a:rPr lang="ko-KR" altLang="en-US" dirty="0"/>
              <a:t> </a:t>
            </a:r>
            <a:r>
              <a:rPr lang="en-US" altLang="ko-KR" dirty="0"/>
              <a:t> </a:t>
            </a:r>
            <a:r>
              <a:rPr lang="ko-KR" altLang="en-US" dirty="0"/>
              <a:t>항법사와 조종사 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구조적 실업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2015</a:t>
            </a:r>
            <a:r>
              <a:rPr lang="ko-KR" altLang="en-US" dirty="0">
                <a:solidFill>
                  <a:schemeClr val="tx1"/>
                </a:solidFill>
              </a:rPr>
              <a:t>년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월 </a:t>
            </a:r>
            <a:r>
              <a:rPr lang="ko-KR" altLang="en-US" dirty="0" err="1">
                <a:solidFill>
                  <a:schemeClr val="tx1"/>
                </a:solidFill>
              </a:rPr>
              <a:t>오즈번</a:t>
            </a:r>
            <a:r>
              <a:rPr lang="ko-KR" altLang="en-US" dirty="0">
                <a:solidFill>
                  <a:schemeClr val="tx1"/>
                </a:solidFill>
              </a:rPr>
              <a:t> 교수</a:t>
            </a:r>
            <a:r>
              <a:rPr lang="en-US" altLang="ko-KR" dirty="0">
                <a:solidFill>
                  <a:schemeClr val="tx1"/>
                </a:solidFill>
              </a:rPr>
              <a:t>[</a:t>
            </a:r>
            <a:r>
              <a:rPr lang="ko-KR" altLang="en-US" dirty="0">
                <a:solidFill>
                  <a:schemeClr val="tx1"/>
                </a:solidFill>
              </a:rPr>
              <a:t>창의성 대 로봇</a:t>
            </a:r>
            <a:r>
              <a:rPr lang="en-US" altLang="ko-KR" dirty="0">
                <a:solidFill>
                  <a:schemeClr val="tx1"/>
                </a:solidFill>
              </a:rPr>
              <a:t>] : 2010</a:t>
            </a:r>
            <a:r>
              <a:rPr lang="ko-KR" altLang="en-US" dirty="0">
                <a:solidFill>
                  <a:schemeClr val="tx1"/>
                </a:solidFill>
              </a:rPr>
              <a:t>년 </a:t>
            </a:r>
            <a:r>
              <a:rPr lang="ko-KR" altLang="en-US" dirty="0" err="1">
                <a:solidFill>
                  <a:schemeClr val="tx1"/>
                </a:solidFill>
              </a:rPr>
              <a:t>직업군</a:t>
            </a:r>
            <a:r>
              <a:rPr lang="ko-KR" altLang="en-US" dirty="0">
                <a:solidFill>
                  <a:schemeClr val="tx1"/>
                </a:solidFill>
              </a:rPr>
              <a:t> 중 </a:t>
            </a:r>
            <a:r>
              <a:rPr lang="en-US" altLang="ko-KR" dirty="0">
                <a:solidFill>
                  <a:schemeClr val="tx1"/>
                </a:solidFill>
              </a:rPr>
              <a:t>47</a:t>
            </a:r>
            <a:r>
              <a:rPr lang="ko-KR" altLang="en-US" dirty="0">
                <a:solidFill>
                  <a:schemeClr val="tx1"/>
                </a:solidFill>
              </a:rPr>
              <a:t>퍼센트가 </a:t>
            </a:r>
            <a:r>
              <a:rPr lang="en-US" altLang="ko-KR" dirty="0">
                <a:solidFill>
                  <a:schemeClr val="tx1"/>
                </a:solidFill>
              </a:rPr>
              <a:t>10~20</a:t>
            </a:r>
            <a:r>
              <a:rPr lang="ko-KR" altLang="en-US" dirty="0">
                <a:solidFill>
                  <a:schemeClr val="tx1"/>
                </a:solidFill>
              </a:rPr>
              <a:t>년 안에 컴퓨터와 자동화 등의 영향으로 대체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지식산업을 장악한 제</a:t>
            </a:r>
            <a:r>
              <a:rPr lang="en-US" altLang="ko-KR" b="1" dirty="0">
                <a:solidFill>
                  <a:srgbClr val="C00000"/>
                </a:solidFill>
              </a:rPr>
              <a:t>2</a:t>
            </a:r>
            <a:r>
              <a:rPr lang="ko-KR" altLang="en-US" b="1" dirty="0">
                <a:solidFill>
                  <a:srgbClr val="C00000"/>
                </a:solidFill>
              </a:rPr>
              <a:t>의 기계 시대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>
                <a:solidFill>
                  <a:schemeClr val="tx1"/>
                </a:solidFill>
              </a:rPr>
              <a:t>기계에 </a:t>
            </a:r>
            <a:r>
              <a:rPr lang="ko-KR" altLang="en-US" dirty="0" err="1">
                <a:solidFill>
                  <a:schemeClr val="tx1"/>
                </a:solidFill>
              </a:rPr>
              <a:t>침범당하지</a:t>
            </a:r>
            <a:r>
              <a:rPr lang="ko-KR" altLang="en-US" dirty="0">
                <a:solidFill>
                  <a:schemeClr val="tx1"/>
                </a:solidFill>
              </a:rPr>
              <a:t> 않을 사람의 영역이라고 여겨온 업무들이 디지털화로 인해 점점 줄어들고 있음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8020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 err="1">
                <a:solidFill>
                  <a:srgbClr val="C00000"/>
                </a:solidFill>
              </a:rPr>
              <a:t>러다이트</a:t>
            </a:r>
            <a:r>
              <a:rPr lang="ko-KR" altLang="en-US" b="1" dirty="0">
                <a:solidFill>
                  <a:srgbClr val="C00000"/>
                </a:solidFill>
              </a:rPr>
              <a:t> 운동은 무용했는가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-</a:t>
            </a: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잘못 예측된 미래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사라질 직업은 분명하지만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미래의 유망 직업에 대해서는 의견이 불일치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디지털화와 </a:t>
            </a:r>
            <a:r>
              <a:rPr lang="ko-KR" altLang="en-US" dirty="0" err="1">
                <a:solidFill>
                  <a:schemeClr val="tx1"/>
                </a:solidFill>
              </a:rPr>
              <a:t>알고리짐을</a:t>
            </a:r>
            <a:r>
              <a:rPr lang="ko-KR" altLang="en-US" dirty="0">
                <a:solidFill>
                  <a:schemeClr val="tx1"/>
                </a:solidFill>
              </a:rPr>
              <a:t> 통한 자동화가 거의 모든 직업 영역에 영향을 끼칠 것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기술의 진화 방향을 예측하기 어려우며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다양한 요소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ko-KR" altLang="en-US" dirty="0" err="1">
                <a:solidFill>
                  <a:schemeClr val="tx1"/>
                </a:solidFill>
              </a:rPr>
              <a:t>구직난이도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사회적 처우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만족도 등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r>
              <a:rPr lang="ko-KR" altLang="en-US" dirty="0">
                <a:solidFill>
                  <a:schemeClr val="tx1"/>
                </a:solidFill>
              </a:rPr>
              <a:t>가 함께 고려되어야 한다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로봇 </a:t>
            </a:r>
            <a:r>
              <a:rPr lang="ko-KR" altLang="en-US" dirty="0" err="1">
                <a:solidFill>
                  <a:schemeClr val="tx1"/>
                </a:solidFill>
              </a:rPr>
              <a:t>대체율이</a:t>
            </a:r>
            <a:r>
              <a:rPr lang="ko-KR" altLang="en-US" dirty="0">
                <a:solidFill>
                  <a:schemeClr val="tx1"/>
                </a:solidFill>
              </a:rPr>
              <a:t> 가장 낮고 창의성이 가장 높은 직업이 </a:t>
            </a:r>
            <a:r>
              <a:rPr lang="en-US" altLang="ko-KR" dirty="0">
                <a:solidFill>
                  <a:schemeClr val="tx1"/>
                </a:solidFill>
              </a:rPr>
              <a:t>‘</a:t>
            </a:r>
            <a:r>
              <a:rPr lang="ko-KR" altLang="en-US" dirty="0">
                <a:solidFill>
                  <a:schemeClr val="tx1"/>
                </a:solidFill>
              </a:rPr>
              <a:t>최고의 유망직업</a:t>
            </a:r>
            <a:r>
              <a:rPr lang="en-US" altLang="ko-KR" dirty="0">
                <a:solidFill>
                  <a:schemeClr val="tx1"/>
                </a:solidFill>
              </a:rPr>
              <a:t>＇</a:t>
            </a:r>
            <a:r>
              <a:rPr lang="ko-KR" altLang="en-US" dirty="0">
                <a:solidFill>
                  <a:schemeClr val="tx1"/>
                </a:solidFill>
              </a:rPr>
              <a:t>이거나 </a:t>
            </a:r>
            <a:r>
              <a:rPr lang="ko-KR" altLang="en-US" dirty="0" err="1">
                <a:solidFill>
                  <a:schemeClr val="tx1"/>
                </a:solidFill>
              </a:rPr>
              <a:t>선호직업이</a:t>
            </a:r>
            <a:r>
              <a:rPr lang="ko-KR" altLang="en-US" dirty="0">
                <a:solidFill>
                  <a:schemeClr val="tx1"/>
                </a:solidFill>
              </a:rPr>
              <a:t> 되는 것이 아니라는 것도 </a:t>
            </a:r>
            <a:r>
              <a:rPr lang="ko-KR" altLang="en-US" dirty="0" err="1">
                <a:solidFill>
                  <a:schemeClr val="tx1"/>
                </a:solidFill>
              </a:rPr>
              <a:t>명심해야함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dirty="0"/>
          </a:p>
        </p:txBody>
      </p:sp>
      <p:sp>
        <p:nvSpPr>
          <p:cNvPr id="6" name="Google Shape;112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4 </a:t>
            </a:r>
            <a:r>
              <a:rPr lang="ko-KR" dirty="0"/>
              <a:t>장</a:t>
            </a:r>
            <a:br>
              <a:rPr lang="ko-KR" dirty="0"/>
            </a:br>
            <a:r>
              <a:rPr lang="ko-KR" altLang="en-US" sz="2700" dirty="0"/>
              <a:t>제</a:t>
            </a:r>
            <a:r>
              <a:rPr lang="en-US" altLang="ko-KR" sz="2700" dirty="0"/>
              <a:t>2</a:t>
            </a:r>
            <a:r>
              <a:rPr lang="ko-KR" altLang="en-US" sz="2700" dirty="0"/>
              <a:t>의 기계 시대</a:t>
            </a:r>
            <a:r>
              <a:rPr lang="en-US" altLang="ko-KR" sz="2700" dirty="0"/>
              <a:t>, </a:t>
            </a:r>
            <a:r>
              <a:rPr lang="ko-KR" altLang="en-US" sz="2700" dirty="0"/>
              <a:t>내 직업은 </a:t>
            </a:r>
            <a:r>
              <a:rPr lang="en-US" altLang="ko-KR" sz="2700" dirty="0"/>
              <a:t>10</a:t>
            </a:r>
            <a:r>
              <a:rPr lang="ko-KR" altLang="en-US" sz="2700" dirty="0"/>
              <a:t>년 뒤에도 살아남을 수 있을까 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705048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나의 일자리는 어떻게 될 것인가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 err="1">
                <a:solidFill>
                  <a:schemeClr val="tx1"/>
                </a:solidFill>
              </a:rPr>
              <a:t>퀴타이밍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저임금 노동은 이제 더 이상 존재하지 않는다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인터넷을 통해 정보가 자유롭게 이동하면서 세계 어디를 가나 임금 수준이 비슷해졌다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우리는 앞으로 </a:t>
            </a:r>
            <a:r>
              <a:rPr lang="en-US" altLang="ko-KR" dirty="0">
                <a:solidFill>
                  <a:schemeClr val="tx1"/>
                </a:solidFill>
              </a:rPr>
              <a:t>5</a:t>
            </a:r>
            <a:r>
              <a:rPr lang="ko-KR" altLang="en-US" dirty="0">
                <a:solidFill>
                  <a:schemeClr val="tx1"/>
                </a:solidFill>
              </a:rPr>
              <a:t>년</a:t>
            </a:r>
            <a:r>
              <a:rPr lang="en-US" altLang="ko-KR" dirty="0">
                <a:solidFill>
                  <a:schemeClr val="tx1"/>
                </a:solidFill>
              </a:rPr>
              <a:t>~10</a:t>
            </a:r>
            <a:r>
              <a:rPr lang="ko-KR" altLang="en-US" dirty="0">
                <a:solidFill>
                  <a:schemeClr val="tx1"/>
                </a:solidFill>
              </a:rPr>
              <a:t>년 사이에 로봇으로 로봇을 만드는 날이 오기를 기대한다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>
                <a:solidFill>
                  <a:schemeClr val="tx1"/>
                </a:solidFill>
              </a:rPr>
              <a:t>기술 발달에 따른 실업이라는 신종 질병 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>
                <a:solidFill>
                  <a:schemeClr val="tx1"/>
                </a:solidFill>
              </a:rPr>
              <a:t>피터 틸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로봇혁명으로 사람들은 일자리를 잃어버리게 되지만 그 혁명은 사람들이 다른 많은 일을 할 수 있도록 자유롭게 풀어줄 것 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en-US" altLang="ko-KR" b="1" dirty="0">
              <a:solidFill>
                <a:srgbClr val="C0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 err="1">
                <a:solidFill>
                  <a:srgbClr val="C00000"/>
                </a:solidFill>
              </a:rPr>
              <a:t>평생직업이</a:t>
            </a:r>
            <a:r>
              <a:rPr lang="ko-KR" altLang="en-US" b="1" dirty="0">
                <a:solidFill>
                  <a:srgbClr val="C00000"/>
                </a:solidFill>
              </a:rPr>
              <a:t> 사라진 시대</a:t>
            </a:r>
            <a:r>
              <a:rPr lang="en-US" altLang="ko-KR" b="1" dirty="0">
                <a:solidFill>
                  <a:srgbClr val="C00000"/>
                </a:solidFill>
              </a:rPr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어떻게 일하며 살아야 할까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TIP1. </a:t>
            </a:r>
            <a:r>
              <a:rPr lang="ko-KR" altLang="en-US" dirty="0"/>
              <a:t>적극적인 최신 기술 수용과 이를 통한 새로운 과업의 발견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TIP2. </a:t>
            </a:r>
            <a:r>
              <a:rPr lang="ko-KR" altLang="en-US" dirty="0"/>
              <a:t>직업을 유지</a:t>
            </a:r>
            <a:r>
              <a:rPr lang="en-US" altLang="ko-KR" dirty="0"/>
              <a:t>, </a:t>
            </a:r>
            <a:r>
              <a:rPr lang="ko-KR" altLang="en-US" dirty="0"/>
              <a:t>개선</a:t>
            </a:r>
            <a:r>
              <a:rPr lang="en-US" altLang="ko-KR" dirty="0"/>
              <a:t>, </a:t>
            </a:r>
            <a:r>
              <a:rPr lang="ko-KR" altLang="en-US" dirty="0"/>
              <a:t>탐색하기 위한 지속적인 학습과 재교육</a:t>
            </a: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TIP3. </a:t>
            </a:r>
            <a:r>
              <a:rPr lang="ko-KR" altLang="en-US" dirty="0">
                <a:solidFill>
                  <a:schemeClr val="tx1"/>
                </a:solidFill>
              </a:rPr>
              <a:t>주위에서 함께 일하고 싶도록 덕성과 신뢰는 갖춘 사람이 되는 길 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dirty="0"/>
          </a:p>
        </p:txBody>
      </p:sp>
      <p:sp>
        <p:nvSpPr>
          <p:cNvPr id="6" name="Google Shape;112;p3"/>
          <p:cNvSpPr txBox="1"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4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sz="2700" dirty="0"/>
              <a:t>제</a:t>
            </a:r>
            <a:r>
              <a:rPr lang="en-US" altLang="ko-KR" sz="2700" dirty="0"/>
              <a:t>2</a:t>
            </a:r>
            <a:r>
              <a:rPr lang="ko-KR" altLang="en-US" sz="2700" dirty="0"/>
              <a:t>의 기계 시대</a:t>
            </a:r>
            <a:r>
              <a:rPr lang="en-US" altLang="ko-KR" sz="2700" dirty="0"/>
              <a:t>, </a:t>
            </a:r>
            <a:r>
              <a:rPr lang="ko-KR" altLang="en-US" sz="2700" dirty="0"/>
              <a:t>내 직업은 </a:t>
            </a:r>
            <a:r>
              <a:rPr lang="en-US" altLang="ko-KR" sz="2700" dirty="0"/>
              <a:t>10</a:t>
            </a:r>
            <a:r>
              <a:rPr lang="ko-KR" altLang="en-US" sz="2700" dirty="0"/>
              <a:t>년 뒤에도 살아남을 수 있을까 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1198561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여가의 인문학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 dirty="0"/>
              <a:t>책 읽는 교사 모임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50667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altLang="en-US" dirty="0"/>
              <a:t>제 </a:t>
            </a:r>
            <a:r>
              <a:rPr lang="en-US" altLang="ko-KR" dirty="0"/>
              <a:t>5 </a:t>
            </a:r>
            <a:r>
              <a:rPr lang="ko-KR" altLang="en-US" dirty="0"/>
              <a:t>장</a:t>
            </a:r>
            <a:r>
              <a:rPr lang="ko-KR" dirty="0"/>
              <a:t/>
            </a:r>
            <a:br>
              <a:rPr lang="ko-KR" dirty="0"/>
            </a:br>
            <a:r>
              <a:rPr lang="ko-KR" altLang="en-US" dirty="0"/>
              <a:t>노동은 로봇이 우리에겐 저녁 있는 삶이 열릴까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노동은 기계가</a:t>
            </a:r>
            <a:r>
              <a:rPr lang="en-US" altLang="ko-KR" b="1" dirty="0">
                <a:solidFill>
                  <a:srgbClr val="C00000"/>
                </a:solidFill>
              </a:rPr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사람은 휴식을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</a:t>
            </a:r>
            <a:r>
              <a:rPr lang="en-US" altLang="ko-KR" dirty="0"/>
              <a:t>- </a:t>
            </a:r>
            <a:r>
              <a:rPr lang="ko-KR" altLang="en-US" dirty="0"/>
              <a:t>정보화 시대 </a:t>
            </a:r>
            <a:r>
              <a:rPr lang="en-US" altLang="ko-KR" dirty="0"/>
              <a:t>: </a:t>
            </a:r>
            <a:r>
              <a:rPr lang="ko-KR" altLang="en-US" dirty="0"/>
              <a:t>디지털 도구를 사용하는 정보화 시대는 기존의 시대보다 훨씬 더 광범위하고 근본적인</a:t>
            </a:r>
            <a:r>
              <a:rPr lang="en-US" altLang="ko-KR" dirty="0"/>
              <a:t> </a:t>
            </a:r>
            <a:r>
              <a:rPr lang="ko-KR" altLang="en-US" dirty="0"/>
              <a:t>변화를 가져오고 삶의 조건을 더욱 개선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디지털 도구로서 힘과 </a:t>
            </a:r>
            <a:r>
              <a:rPr lang="ko-KR" altLang="en-US" dirty="0" err="1"/>
              <a:t>파급력을</a:t>
            </a:r>
            <a:r>
              <a:rPr lang="ko-KR" altLang="en-US" dirty="0"/>
              <a:t> 드러내는 방법이 인공지능과 로봇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 err="1"/>
              <a:t>케인스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기술 발달로 인한 실업은 일시적인 현상일 뿐</a:t>
            </a:r>
            <a:r>
              <a:rPr lang="en-US" altLang="ko-KR" dirty="0"/>
              <a:t>, </a:t>
            </a:r>
            <a:r>
              <a:rPr lang="ko-KR" altLang="en-US" dirty="0"/>
              <a:t>생산성 증대로 인간은 더 적은 시간 일하고 여유로워질 것</a:t>
            </a:r>
            <a:endParaRPr lang="en-US" altLang="ko-KR" dirty="0"/>
          </a:p>
          <a:p>
            <a:pPr marL="0" lvl="0" indent="0">
              <a:spcBef>
                <a:spcPts val="0"/>
              </a:spcBef>
              <a:buSzPts val="2000"/>
              <a:buNone/>
            </a:pP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FF0000"/>
                </a:solidFill>
              </a:rPr>
              <a:t>여가란 무엇인가</a:t>
            </a:r>
            <a:r>
              <a:rPr lang="en-US" altLang="ko-KR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국어사전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일이 없어 남는 시간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 err="1">
                <a:solidFill>
                  <a:schemeClr val="tx1"/>
                </a:solidFill>
              </a:rPr>
              <a:t>콜린스</a:t>
            </a:r>
            <a:r>
              <a:rPr lang="ko-KR" altLang="en-US" dirty="0">
                <a:solidFill>
                  <a:schemeClr val="tx1"/>
                </a:solidFill>
              </a:rPr>
              <a:t> 사전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일하지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않으면서 휴식하거나 즐기기 위한 활동을 할 수 있는 시간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고대 그리스어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ko-KR" altLang="en-US" dirty="0" err="1">
                <a:solidFill>
                  <a:schemeClr val="tx1"/>
                </a:solidFill>
              </a:rPr>
              <a:t>스콜레</a:t>
            </a:r>
            <a:r>
              <a:rPr lang="en-US" altLang="ko-KR" dirty="0">
                <a:solidFill>
                  <a:schemeClr val="tx1"/>
                </a:solidFill>
              </a:rPr>
              <a:t>) : </a:t>
            </a:r>
            <a:r>
              <a:rPr lang="ko-KR" altLang="en-US" dirty="0">
                <a:solidFill>
                  <a:schemeClr val="tx1"/>
                </a:solidFill>
              </a:rPr>
              <a:t>시간에 대한 개념 </a:t>
            </a:r>
            <a:r>
              <a:rPr lang="en-US" altLang="ko-KR" dirty="0">
                <a:solidFill>
                  <a:schemeClr val="tx1"/>
                </a:solidFill>
              </a:rPr>
              <a:t>X, </a:t>
            </a:r>
            <a:r>
              <a:rPr lang="ko-KR" altLang="en-US" dirty="0">
                <a:solidFill>
                  <a:schemeClr val="tx1"/>
                </a:solidFill>
              </a:rPr>
              <a:t> 의무와 구속으로부터 해방된 자유로운 상태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산업사회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여가를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얻기 위해서 일하는가</a:t>
            </a:r>
            <a:r>
              <a:rPr lang="en-US" altLang="ko-KR" dirty="0">
                <a:solidFill>
                  <a:schemeClr val="tx1"/>
                </a:solidFill>
              </a:rPr>
              <a:t>? </a:t>
            </a:r>
            <a:r>
              <a:rPr lang="ko-KR" altLang="en-US" dirty="0">
                <a:solidFill>
                  <a:schemeClr val="tx1"/>
                </a:solidFill>
              </a:rPr>
              <a:t>노동하기 위해서 여가를 누려야 하는가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607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altLang="en-US" dirty="0"/>
              <a:t>제 </a:t>
            </a:r>
            <a:r>
              <a:rPr lang="en-US" altLang="ko-KR" dirty="0"/>
              <a:t>5 </a:t>
            </a:r>
            <a:r>
              <a:rPr lang="ko-KR" altLang="en-US" dirty="0"/>
              <a:t>장</a:t>
            </a:r>
            <a:r>
              <a:rPr lang="ko-KR" dirty="0"/>
              <a:t/>
            </a:r>
            <a:br>
              <a:rPr lang="ko-KR" dirty="0"/>
            </a:br>
            <a:r>
              <a:rPr lang="ko-KR" altLang="en-US" dirty="0"/>
              <a:t>노동은 로봇이 우리에겐 저녁 있는 삶이 열릴까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역설적인 타임 </a:t>
            </a:r>
            <a:r>
              <a:rPr lang="ko-KR" altLang="en-US" b="1" dirty="0" err="1">
                <a:solidFill>
                  <a:srgbClr val="C00000"/>
                </a:solidFill>
              </a:rPr>
              <a:t>푸어</a:t>
            </a:r>
            <a:r>
              <a:rPr lang="ko-KR" altLang="en-US" b="1" dirty="0">
                <a:solidFill>
                  <a:srgbClr val="C00000"/>
                </a:solidFill>
              </a:rPr>
              <a:t> 시대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</a:t>
            </a:r>
            <a:r>
              <a:rPr lang="en-US" altLang="ko-KR" dirty="0"/>
              <a:t>- </a:t>
            </a:r>
            <a:r>
              <a:rPr lang="ko-KR" altLang="en-US" dirty="0" err="1"/>
              <a:t>제러미</a:t>
            </a:r>
            <a:r>
              <a:rPr lang="ko-KR" altLang="en-US" dirty="0"/>
              <a:t> </a:t>
            </a:r>
            <a:r>
              <a:rPr lang="ko-KR" altLang="en-US" dirty="0" err="1"/>
              <a:t>리프킨</a:t>
            </a:r>
            <a:r>
              <a:rPr lang="en-US" altLang="ko-KR" dirty="0"/>
              <a:t> : &lt;</a:t>
            </a:r>
            <a:r>
              <a:rPr lang="ko-KR" altLang="en-US" dirty="0"/>
              <a:t>노동의 종말</a:t>
            </a:r>
            <a:r>
              <a:rPr lang="en-US" altLang="ko-KR" dirty="0"/>
              <a:t>&gt;</a:t>
            </a:r>
            <a:r>
              <a:rPr lang="ko-KR" altLang="en-US" dirty="0"/>
              <a:t>에서 자유시간의 증가는 필연적이다</a:t>
            </a:r>
            <a:r>
              <a:rPr lang="en-US" altLang="ko-KR" dirty="0"/>
              <a:t>. </a:t>
            </a:r>
            <a:r>
              <a:rPr lang="ko-KR" altLang="en-US" dirty="0"/>
              <a:t>실업이냐</a:t>
            </a:r>
            <a:r>
              <a:rPr lang="en-US" altLang="ko-KR" dirty="0"/>
              <a:t>, </a:t>
            </a:r>
            <a:r>
              <a:rPr lang="ko-KR" altLang="en-US" dirty="0"/>
              <a:t>여가냐를 선택하는 문제일 따름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타임 </a:t>
            </a:r>
            <a:r>
              <a:rPr lang="ko-KR" altLang="en-US" dirty="0" err="1"/>
              <a:t>푸어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현대 사회에서 사람들이 정신 없이 바쁘다며</a:t>
            </a:r>
            <a:r>
              <a:rPr lang="en-US" altLang="ko-KR" dirty="0"/>
              <a:t>, </a:t>
            </a:r>
            <a:r>
              <a:rPr lang="ko-KR" altLang="en-US" dirty="0"/>
              <a:t>시간 부족을 호소하는 현상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시간 부족의 이유 </a:t>
            </a:r>
            <a:r>
              <a:rPr lang="en-US" altLang="ko-KR" dirty="0"/>
              <a:t>: </a:t>
            </a:r>
            <a:r>
              <a:rPr lang="ko-KR" altLang="en-US" dirty="0"/>
              <a:t>다양한 역할의 증대</a:t>
            </a:r>
            <a:r>
              <a:rPr lang="en-US" altLang="ko-KR" dirty="0"/>
              <a:t>, </a:t>
            </a:r>
            <a:r>
              <a:rPr lang="ko-KR" altLang="en-US" dirty="0"/>
              <a:t>하고 싶은 일의 증가</a:t>
            </a:r>
            <a:r>
              <a:rPr lang="en-US" altLang="ko-KR" dirty="0"/>
              <a:t>, </a:t>
            </a:r>
            <a:r>
              <a:rPr lang="ko-KR" altLang="en-US" dirty="0"/>
              <a:t>불필요한 시간 소비</a:t>
            </a:r>
            <a:endParaRPr lang="en-US" altLang="ko-KR" dirty="0"/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로봇과 자동화 기술로 더 많은 시간 절약될 수록 시간 기근은 악화가 될 것이기 때문에 주어진 시간과 여가를 다스리는 능력이 그 어느 때보다 절실히 요구됨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FF0000"/>
                </a:solidFill>
              </a:rPr>
              <a:t>자유로운 시간에 자유롭기 위하여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여가를 어떻게 활용하느냐에 따라 삶과 문명의 수준이 결정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아리스토텔레스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여가 시간이 많아질수록 절제와 정의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지혜가 더 많이 요구됨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진정한 욕망과 추구를 발견하는 일이 새로운 여가 시대를 향한 첫 걸음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 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54195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관계의 심리학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 dirty="0"/>
              <a:t>책 읽는 교사 모임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6537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6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sz="2700" dirty="0"/>
              <a:t>감정을 지닌 </a:t>
            </a:r>
            <a:r>
              <a:rPr lang="ko-KR" altLang="en-US" sz="2700" dirty="0" err="1"/>
              <a:t>휴머노이드</a:t>
            </a:r>
            <a:r>
              <a:rPr lang="en-US" altLang="ko-KR" sz="2700" dirty="0"/>
              <a:t>, </a:t>
            </a:r>
            <a:r>
              <a:rPr lang="ko-KR" altLang="en-US" sz="2700" dirty="0"/>
              <a:t>로봇과의 연애 시대가 온다</a:t>
            </a:r>
            <a:r>
              <a:rPr lang="en-US" altLang="ko-KR" sz="2700" dirty="0"/>
              <a:t>?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로봇에 감정을 이식하다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일본에서 </a:t>
            </a:r>
            <a:r>
              <a:rPr lang="en-US" altLang="ko-KR" dirty="0"/>
              <a:t>2015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월부터 세계 최초의 감정인식 </a:t>
            </a:r>
            <a:r>
              <a:rPr lang="ko-KR" altLang="en-US" dirty="0" err="1"/>
              <a:t>휴머노이드</a:t>
            </a:r>
            <a:r>
              <a:rPr lang="ko-KR" altLang="en-US" dirty="0"/>
              <a:t> 로봇 </a:t>
            </a:r>
            <a:r>
              <a:rPr lang="ko-KR" altLang="en-US" dirty="0" err="1"/>
              <a:t>페퍼</a:t>
            </a:r>
            <a:r>
              <a:rPr lang="ko-KR" altLang="en-US" dirty="0"/>
              <a:t> 판매시작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    - </a:t>
            </a:r>
            <a:r>
              <a:rPr lang="ko-KR" altLang="en-US" dirty="0"/>
              <a:t>일상대화의 </a:t>
            </a:r>
            <a:r>
              <a:rPr lang="en-US" altLang="ko-KR" dirty="0"/>
              <a:t>70-80% </a:t>
            </a:r>
            <a:r>
              <a:rPr lang="ko-KR" altLang="en-US" dirty="0"/>
              <a:t>이해</a:t>
            </a:r>
            <a:r>
              <a:rPr lang="en-US" altLang="ko-KR" dirty="0"/>
              <a:t>, </a:t>
            </a:r>
            <a:r>
              <a:rPr lang="ko-KR" altLang="en-US" dirty="0"/>
              <a:t>상대의 음색과 표정에 대응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로봇 파로 </a:t>
            </a:r>
            <a:r>
              <a:rPr lang="en-US" altLang="ko-KR" dirty="0"/>
              <a:t>: </a:t>
            </a:r>
            <a:r>
              <a:rPr lang="ko-KR" altLang="en-US" dirty="0"/>
              <a:t>치매나 </a:t>
            </a:r>
            <a:r>
              <a:rPr lang="ko-KR" altLang="en-US" dirty="0" err="1"/>
              <a:t>자패증</a:t>
            </a:r>
            <a:r>
              <a:rPr lang="ko-KR" altLang="en-US" dirty="0"/>
              <a:t> 치료에 활용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로봇 </a:t>
            </a:r>
            <a:r>
              <a:rPr lang="ko-KR" altLang="en-US" dirty="0" err="1"/>
              <a:t>팩봇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군사용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로봇과 사랑을 나눌 수 있을까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 err="1">
                <a:solidFill>
                  <a:schemeClr val="tx1"/>
                </a:solidFill>
              </a:rPr>
              <a:t>맥멀런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 err="1">
                <a:solidFill>
                  <a:schemeClr val="tx1"/>
                </a:solidFill>
              </a:rPr>
              <a:t>리얼보틱스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트루컴패니언</a:t>
            </a: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 err="1">
                <a:solidFill>
                  <a:schemeClr val="tx1"/>
                </a:solidFill>
              </a:rPr>
              <a:t>록시</a:t>
            </a:r>
            <a:r>
              <a:rPr lang="ko-KR" altLang="en-US" dirty="0">
                <a:solidFill>
                  <a:schemeClr val="tx1"/>
                </a:solidFill>
              </a:rPr>
              <a:t> 등의 섹스로봇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순기능 </a:t>
            </a:r>
            <a:r>
              <a:rPr lang="en-US" altLang="ko-KR" dirty="0">
                <a:solidFill>
                  <a:schemeClr val="tx1"/>
                </a:solidFill>
              </a:rPr>
              <a:t>:</a:t>
            </a:r>
            <a:r>
              <a:rPr lang="ko-KR" altLang="en-US" dirty="0">
                <a:solidFill>
                  <a:schemeClr val="tx1"/>
                </a:solidFill>
              </a:rPr>
              <a:t> 사회의 성적 욕구를 만족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-</a:t>
            </a:r>
            <a:r>
              <a:rPr lang="ko-KR" altLang="en-US" dirty="0">
                <a:solidFill>
                  <a:schemeClr val="tx1"/>
                </a:solidFill>
              </a:rPr>
              <a:t>역기능 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ko-KR" altLang="en-US" dirty="0">
                <a:solidFill>
                  <a:schemeClr val="tx1"/>
                </a:solidFill>
              </a:rPr>
              <a:t>여성에 대한 고정관념을 강화하고 인간관계에서 육체적인 것 외에는 필요 없다는 관점을 심어 줌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7770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2;p3"/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3200"/>
            </a:pPr>
            <a:r>
              <a:rPr lang="ko-KR" altLang="en-US" sz="6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책 느낌 나누기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227909" y="2633325"/>
            <a:ext cx="97361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280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342900" indent="-342900">
              <a:buFontTx/>
              <a:buChar char="-"/>
            </a:pPr>
            <a:r>
              <a:rPr lang="ko-KR" altLang="en-US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각 </a:t>
            </a:r>
            <a:r>
              <a:rPr lang="ko-KR" altLang="en-US" sz="2800" dirty="0" err="1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장별로</a:t>
            </a:r>
            <a:r>
              <a:rPr lang="ko-KR" altLang="en-US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Learning, Feeling, Acting </a:t>
            </a:r>
            <a:r>
              <a:rPr lang="ko-KR" altLang="en-US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으로 구분하여 토의</a:t>
            </a:r>
            <a:endParaRPr lang="en-US" altLang="ko-KR" sz="2800" dirty="0" smtClean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342900" indent="-342900">
              <a:buFontTx/>
              <a:buChar char="-"/>
            </a:pPr>
            <a:r>
              <a:rPr lang="ko-KR" altLang="en-US" sz="2800" dirty="0" err="1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나노봇과</a:t>
            </a:r>
            <a:r>
              <a:rPr lang="ko-KR" altLang="en-US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신체 </a:t>
            </a:r>
            <a:r>
              <a:rPr lang="en-US" altLang="ko-KR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1.0 ~3.0</a:t>
            </a:r>
          </a:p>
          <a:p>
            <a:pPr marL="342900" indent="-342900">
              <a:buFontTx/>
              <a:buChar char="-"/>
            </a:pPr>
            <a:r>
              <a:rPr lang="ko-KR" altLang="en-US" sz="2800" dirty="0" err="1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구본권은</a:t>
            </a:r>
            <a:r>
              <a:rPr lang="ko-KR" altLang="en-US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로봇과 인간 중 누구의 입장을 대변하고 있는가</a:t>
            </a:r>
            <a:r>
              <a:rPr lang="en-US" altLang="ko-KR" sz="2800" dirty="0" smtClean="0">
                <a:solidFill>
                  <a:schemeClr val="tx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  <a:endParaRPr lang="en-US" altLang="ko-KR" sz="280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47442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반려로봇의 합동 장례식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1999 </a:t>
            </a:r>
            <a:r>
              <a:rPr lang="ko-KR" altLang="en-US" dirty="0"/>
              <a:t>부터 판매된 </a:t>
            </a:r>
            <a:r>
              <a:rPr lang="ko-KR" altLang="en-US" dirty="0" err="1"/>
              <a:t>아이보</a:t>
            </a:r>
            <a:r>
              <a:rPr lang="ko-KR" altLang="en-US" dirty="0"/>
              <a:t> </a:t>
            </a:r>
            <a:r>
              <a:rPr lang="en-US" altLang="ko-KR" dirty="0"/>
              <a:t>-&gt; 2014 </a:t>
            </a:r>
            <a:r>
              <a:rPr lang="ko-KR" altLang="en-US" dirty="0"/>
              <a:t>사후 서비스 중단 </a:t>
            </a:r>
            <a:r>
              <a:rPr lang="en-US" altLang="ko-KR" dirty="0"/>
              <a:t>-&gt; </a:t>
            </a:r>
            <a:r>
              <a:rPr lang="ko-KR" altLang="en-US" dirty="0"/>
              <a:t>반려로봇의 사망예고 통지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-&gt; </a:t>
            </a:r>
            <a:r>
              <a:rPr lang="ko-KR" altLang="en-US" dirty="0"/>
              <a:t>수명이 끝난 로봇 강아지들을 위한 합동 장례식 실시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반려로봇의 유용성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- </a:t>
            </a:r>
            <a:r>
              <a:rPr lang="ko-KR" altLang="en-US" dirty="0"/>
              <a:t>내가 원하는 방식대로 나에게 맞춰 소통한다</a:t>
            </a:r>
            <a:r>
              <a:rPr lang="en-US" altLang="ko-KR" dirty="0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- </a:t>
            </a:r>
            <a:r>
              <a:rPr lang="ko-KR" altLang="en-US" dirty="0"/>
              <a:t>로봇 목욕이 수치심을 줄여준다</a:t>
            </a:r>
            <a:r>
              <a:rPr lang="en-US" altLang="ko-KR" dirty="0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/>
              <a:t>- </a:t>
            </a:r>
            <a:r>
              <a:rPr lang="ko-KR" altLang="en-US" dirty="0" err="1"/>
              <a:t>상담시</a:t>
            </a:r>
            <a:r>
              <a:rPr lang="ko-KR" altLang="en-US" dirty="0"/>
              <a:t> </a:t>
            </a:r>
            <a:r>
              <a:rPr lang="ko-KR" altLang="en-US" dirty="0" err="1"/>
              <a:t>부그러움이나</a:t>
            </a:r>
            <a:r>
              <a:rPr lang="ko-KR" altLang="en-US" dirty="0"/>
              <a:t> 조롱의 걱정이 없어 상담치료사 보다 상담 로봇에 더 </a:t>
            </a:r>
            <a:r>
              <a:rPr lang="ko-KR" altLang="en-US" dirty="0" err="1"/>
              <a:t>솔직해지낟</a:t>
            </a:r>
            <a:r>
              <a:rPr lang="en-US" altLang="ko-KR" dirty="0"/>
              <a:t>.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로봇은 어떻게 감정을 느끼는가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>
                <a:solidFill>
                  <a:schemeClr val="tx1"/>
                </a:solidFill>
              </a:rPr>
              <a:t>글에 담긴 감정 추출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문장분석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인공신경밍과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머신러닝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표정 분석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크라우드</a:t>
            </a:r>
            <a:r>
              <a:rPr lang="ko-KR" altLang="en-US" dirty="0">
                <a:solidFill>
                  <a:schemeClr val="tx1"/>
                </a:solidFill>
              </a:rPr>
              <a:t> 컴퓨팅과 빅데이터의 결합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혈압과 맥박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혈중 </a:t>
            </a:r>
            <a:r>
              <a:rPr lang="ko-KR" altLang="en-US" dirty="0" err="1">
                <a:solidFill>
                  <a:schemeClr val="tx1"/>
                </a:solidFill>
              </a:rPr>
              <a:t>산호포화도의</a:t>
            </a:r>
            <a:r>
              <a:rPr lang="ko-KR" altLang="en-US" dirty="0">
                <a:solidFill>
                  <a:schemeClr val="tx1"/>
                </a:solidFill>
              </a:rPr>
              <a:t> 변화 감지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b="1" dirty="0">
              <a:solidFill>
                <a:srgbClr val="C00000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dirty="0"/>
          </a:p>
        </p:txBody>
      </p:sp>
      <p:sp>
        <p:nvSpPr>
          <p:cNvPr id="6" name="Google Shape;112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altLang="ko-KR" dirty="0"/>
              <a:t>제 </a:t>
            </a:r>
            <a:r>
              <a:rPr lang="en-US" altLang="ko-KR" dirty="0"/>
              <a:t>6</a:t>
            </a:r>
            <a:r>
              <a:rPr lang="ko-KR" altLang="ko-KR" dirty="0"/>
              <a:t> 장</a:t>
            </a:r>
            <a:br>
              <a:rPr lang="ko-KR" altLang="ko-KR" dirty="0"/>
            </a:br>
            <a:r>
              <a:rPr lang="ko-KR" altLang="en-US" dirty="0"/>
              <a:t>감정을 지닌 </a:t>
            </a:r>
            <a:r>
              <a:rPr lang="ko-KR" altLang="en-US" dirty="0" err="1"/>
              <a:t>휴머노이드</a:t>
            </a:r>
            <a:r>
              <a:rPr lang="en-US" altLang="ko-KR" dirty="0"/>
              <a:t>, </a:t>
            </a:r>
            <a:r>
              <a:rPr lang="ko-KR" altLang="en-US" dirty="0"/>
              <a:t>로봇과의 연애 시대가 온다</a:t>
            </a:r>
            <a:r>
              <a:rPr lang="en-US" altLang="ko-KR" dirty="0"/>
              <a:t>?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10723922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로봇 개를 발길질하는 것은 잔인한가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dirty="0" err="1">
                <a:solidFill>
                  <a:schemeClr val="tx1"/>
                </a:solidFill>
              </a:rPr>
              <a:t>발길질당한</a:t>
            </a:r>
            <a:r>
              <a:rPr lang="ko-KR" altLang="en-US" dirty="0">
                <a:solidFill>
                  <a:schemeClr val="tx1"/>
                </a:solidFill>
              </a:rPr>
              <a:t> 로봇개에 대한 사람들의 측은지심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ko-KR" altLang="en-US" dirty="0">
                <a:solidFill>
                  <a:schemeClr val="tx1"/>
                </a:solidFill>
              </a:rPr>
              <a:t>    </a:t>
            </a:r>
            <a:r>
              <a:rPr lang="en-US" altLang="ko-KR" dirty="0">
                <a:solidFill>
                  <a:schemeClr val="tx1"/>
                </a:solidFill>
              </a:rPr>
              <a:t>-&gt;</a:t>
            </a:r>
            <a:r>
              <a:rPr lang="ko-KR" altLang="en-US" dirty="0">
                <a:solidFill>
                  <a:schemeClr val="tx1"/>
                </a:solidFill>
              </a:rPr>
              <a:t>사람과 비슷한 방식으로 행동하는 대상과 마주치면 우리 뇌는 무의식적으로 그 대상을 사람처럼 여기는 성향이 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인간에게 감정이란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돌봄과 보살핌은 진정 사람 다워지는 본질적 속성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-&gt; </a:t>
            </a:r>
            <a:r>
              <a:rPr lang="ko-KR" altLang="en-US" dirty="0"/>
              <a:t>우리가 그런 돌봄과 부양의 짐을 로봇에게 벗어 던지고 자유로워진다면 우리는 생명체 고유의 공감 능력을 잃어버릴 수도 있다</a:t>
            </a:r>
            <a:r>
              <a:rPr lang="en-US" altLang="ko-KR" dirty="0"/>
              <a:t>. 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로봇이 삶의 감정을 인식하고 표현할수록 사람은 오히려 로봇처럼 되어 버릴지도 모른다</a:t>
            </a:r>
            <a:r>
              <a:rPr lang="en-US" altLang="ko-KR" dirty="0"/>
              <a:t>.</a:t>
            </a:r>
          </a:p>
        </p:txBody>
      </p:sp>
      <p:sp>
        <p:nvSpPr>
          <p:cNvPr id="6" name="Google Shape;112;p3"/>
          <p:cNvSpPr txBox="1"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altLang="ko-KR" dirty="0"/>
              <a:t>제 </a:t>
            </a:r>
            <a:r>
              <a:rPr lang="en-US" altLang="ko-KR" dirty="0"/>
              <a:t>6</a:t>
            </a:r>
            <a:r>
              <a:rPr lang="ko-KR" altLang="ko-KR" dirty="0"/>
              <a:t> 장</a:t>
            </a:r>
            <a:br>
              <a:rPr lang="ko-KR" altLang="ko-KR" dirty="0"/>
            </a:br>
            <a:r>
              <a:rPr lang="ko-KR" altLang="en-US" dirty="0"/>
              <a:t>감정을 지닌 </a:t>
            </a:r>
            <a:r>
              <a:rPr lang="ko-KR" altLang="en-US" dirty="0" err="1"/>
              <a:t>휴머노이드</a:t>
            </a:r>
            <a:r>
              <a:rPr lang="en-US" altLang="ko-KR" dirty="0"/>
              <a:t>, </a:t>
            </a:r>
            <a:r>
              <a:rPr lang="ko-KR" altLang="en-US" dirty="0"/>
              <a:t>로봇과의 연애 시대가 온다</a:t>
            </a:r>
            <a:r>
              <a:rPr lang="en-US" altLang="ko-KR" dirty="0"/>
              <a:t>?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1013398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로봇과 감정적 유대 </a:t>
            </a:r>
            <a:r>
              <a:rPr lang="en-US" altLang="ko-KR" dirty="0"/>
              <a:t>-&gt; </a:t>
            </a:r>
            <a:r>
              <a:rPr lang="ko-KR" altLang="en-US" dirty="0"/>
              <a:t>내가 필요로 하는 감정들만 관계 맺는 것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But, </a:t>
            </a:r>
            <a:r>
              <a:rPr lang="ko-KR" altLang="en-US" dirty="0"/>
              <a:t>외로움은 만남과 관계의 기쁨을 알려주는 상대적 감정</a:t>
            </a:r>
            <a:r>
              <a:rPr lang="en-US" altLang="ko-KR" dirty="0"/>
              <a:t>, </a:t>
            </a:r>
            <a:r>
              <a:rPr lang="ko-KR" altLang="en-US" dirty="0"/>
              <a:t>상실과 좌절은 성취를 위한 동력</a:t>
            </a:r>
            <a:endParaRPr lang="en-US" altLang="ko-KR" dirty="0"/>
          </a:p>
        </p:txBody>
      </p:sp>
      <p:sp>
        <p:nvSpPr>
          <p:cNvPr id="6" name="Google Shape;112;p3"/>
          <p:cNvSpPr txBox="1"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altLang="ko-KR" dirty="0"/>
              <a:t>제 </a:t>
            </a:r>
            <a:r>
              <a:rPr lang="en-US" altLang="ko-KR" dirty="0"/>
              <a:t>6</a:t>
            </a:r>
            <a:r>
              <a:rPr lang="ko-KR" altLang="ko-KR" dirty="0"/>
              <a:t> 장</a:t>
            </a:r>
            <a:br>
              <a:rPr lang="ko-KR" altLang="ko-KR" dirty="0"/>
            </a:br>
            <a:r>
              <a:rPr lang="ko-KR" altLang="en-US" dirty="0"/>
              <a:t>감정을 지닌 </a:t>
            </a:r>
            <a:r>
              <a:rPr lang="ko-KR" altLang="en-US" dirty="0" err="1"/>
              <a:t>휴머노이드</a:t>
            </a:r>
            <a:r>
              <a:rPr lang="en-US" altLang="ko-KR" dirty="0"/>
              <a:t>, </a:t>
            </a:r>
            <a:r>
              <a:rPr lang="ko-KR" altLang="en-US" dirty="0"/>
              <a:t>로봇과의 연애 시대가 온다</a:t>
            </a:r>
            <a:r>
              <a:rPr lang="en-US" altLang="ko-KR" dirty="0"/>
              <a:t>?</a:t>
            </a:r>
            <a:endParaRPr sz="2700" dirty="0"/>
          </a:p>
        </p:txBody>
      </p:sp>
    </p:spTree>
    <p:extLst>
      <p:ext uri="{BB962C8B-B14F-4D97-AF65-F5344CB8AC3E}">
        <p14:creationId xmlns:p14="http://schemas.microsoft.com/office/powerpoint/2010/main" val="1494572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 dirty="0"/>
              <a:t>책 읽는 교사 모임</a:t>
            </a:r>
            <a:endParaRPr dirty="0"/>
          </a:p>
        </p:txBody>
      </p:sp>
      <p:sp>
        <p:nvSpPr>
          <p:cNvPr id="6" name="Google Shape;106;p2">
            <a:extLst>
              <a:ext uri="{FF2B5EF4-FFF2-40B4-BE49-F238E27FC236}">
                <a16:creationId xmlns:a16="http://schemas.microsoft.com/office/drawing/2014/main" id="{507E841F-DB4D-4F12-AEA2-EFA966BAF0C8}"/>
              </a:ext>
            </a:extLst>
          </p:cNvPr>
          <p:cNvSpPr txBox="1">
            <a:spLocks/>
          </p:cNvSpPr>
          <p:nvPr/>
        </p:nvSpPr>
        <p:spPr>
          <a:xfrm>
            <a:off x="2570179" y="9546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Clr>
                <a:srgbClr val="0070C0"/>
              </a:buClr>
              <a:buSzPts val="4400"/>
            </a:pPr>
            <a:r>
              <a:rPr lang="ko-KR" alt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ko-KR" altLang="en-US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인공지능 과학</a:t>
            </a:r>
          </a:p>
        </p:txBody>
      </p:sp>
    </p:spTree>
    <p:extLst>
      <p:ext uri="{BB962C8B-B14F-4D97-AF65-F5344CB8AC3E}">
        <p14:creationId xmlns:p14="http://schemas.microsoft.com/office/powerpoint/2010/main" val="1374631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7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sz="2700" dirty="0"/>
              <a:t>인공지능의 특이점</a:t>
            </a:r>
            <a:r>
              <a:rPr lang="en-US" altLang="ko-KR" sz="2700" dirty="0"/>
              <a:t>, </a:t>
            </a:r>
            <a:r>
              <a:rPr lang="ko-KR" altLang="en-US" sz="2700" dirty="0"/>
              <a:t>로봇은 과연 인간을 위협하게 될까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인공지능이란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 - </a:t>
            </a:r>
            <a:r>
              <a:rPr lang="ko-KR" altLang="en-US" dirty="0"/>
              <a:t>사람처럼 또는 사람과 비슷하게 인지적 기능을 수행할 수 있는 컴퓨터 프로그램</a:t>
            </a:r>
            <a:endParaRPr lang="en-US" altLang="ko-KR" dirty="0"/>
          </a:p>
          <a:p>
            <a:pPr marL="228600" lvl="0" indent="-228600">
              <a:spcBef>
                <a:spcPts val="0"/>
              </a:spcBef>
              <a:buSzPts val="2000"/>
            </a:pP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인공지능은 우리에게 축복일까</a:t>
            </a:r>
            <a:r>
              <a:rPr lang="en-US" altLang="ko-KR" b="1" dirty="0">
                <a:solidFill>
                  <a:srgbClr val="C00000"/>
                </a:solidFill>
              </a:rPr>
              <a:t>? </a:t>
            </a:r>
            <a:r>
              <a:rPr lang="ko-KR" altLang="en-US" b="1" dirty="0">
                <a:solidFill>
                  <a:srgbClr val="C00000"/>
                </a:solidFill>
              </a:rPr>
              <a:t>재앙일까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  <a:r>
              <a:rPr lang="ko-KR" altLang="en-US" b="1" dirty="0">
                <a:solidFill>
                  <a:srgbClr val="C00000"/>
                </a:solidFill>
              </a:rPr>
              <a:t> 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 - </a:t>
            </a:r>
            <a:r>
              <a:rPr lang="ko-KR" altLang="en-US" dirty="0" err="1"/>
              <a:t>튜링이후</a:t>
            </a:r>
            <a:r>
              <a:rPr lang="ko-KR" altLang="en-US" dirty="0"/>
              <a:t> 인공지능 개발은 가속화 </a:t>
            </a:r>
            <a:r>
              <a:rPr lang="ko-KR" altLang="en-US" dirty="0" err="1"/>
              <a:t>되어옴</a:t>
            </a:r>
            <a:r>
              <a:rPr lang="en-US" altLang="ko-KR" dirty="0"/>
              <a:t>.</a:t>
            </a: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 - </a:t>
            </a:r>
            <a:r>
              <a:rPr lang="ko-KR" altLang="en-US" dirty="0"/>
              <a:t>인공지능에 대한 낙관과 비관이 교차해 옴</a:t>
            </a:r>
            <a:endParaRPr lang="en-US" altLang="ko-KR" dirty="0"/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 - 2014</a:t>
            </a:r>
            <a:r>
              <a:rPr lang="ko-KR" altLang="en-US" dirty="0"/>
              <a:t>년 이후 세계적인 과학기술자들은 인공지능에 대하여 지구적 대책과 경각심을 촉구 </a:t>
            </a: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1471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7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sz="2700" dirty="0"/>
              <a:t>인공지능의 특이점</a:t>
            </a:r>
            <a:r>
              <a:rPr lang="en-US" altLang="ko-KR" sz="2700" dirty="0"/>
              <a:t>, </a:t>
            </a:r>
            <a:r>
              <a:rPr lang="ko-KR" altLang="en-US" sz="2700" dirty="0"/>
              <a:t>로봇은 과연 인간을 위협하게 될까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컴퓨터</a:t>
            </a:r>
            <a:r>
              <a:rPr lang="en-US" altLang="ko-KR" b="1" dirty="0">
                <a:solidFill>
                  <a:srgbClr val="C00000"/>
                </a:solidFill>
              </a:rPr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체스의 신을 꺾다 </a:t>
            </a:r>
            <a:r>
              <a:rPr lang="en-US" altLang="ko-KR" b="1" dirty="0">
                <a:solidFill>
                  <a:srgbClr val="C00000"/>
                </a:solidFill>
              </a:rPr>
              <a:t>(</a:t>
            </a:r>
            <a:r>
              <a:rPr lang="ko-KR" altLang="en-US" b="1" dirty="0">
                <a:solidFill>
                  <a:srgbClr val="C00000"/>
                </a:solidFill>
              </a:rPr>
              <a:t>기계가 인간을 능가하다</a:t>
            </a:r>
            <a:r>
              <a:rPr lang="en-US" altLang="ko-KR" b="1" dirty="0">
                <a:solidFill>
                  <a:srgbClr val="C00000"/>
                </a:solidFill>
              </a:rPr>
              <a:t>:</a:t>
            </a:r>
            <a:r>
              <a:rPr lang="ko-KR" altLang="en-US" b="1" dirty="0">
                <a:solidFill>
                  <a:srgbClr val="C00000"/>
                </a:solidFill>
              </a:rPr>
              <a:t>일정부분에 있어서는</a:t>
            </a:r>
            <a:r>
              <a:rPr lang="en-US" altLang="ko-KR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- 1996</a:t>
            </a:r>
            <a:r>
              <a:rPr lang="ko-KR" altLang="en-US" dirty="0">
                <a:solidFill>
                  <a:schemeClr val="tx1"/>
                </a:solidFill>
              </a:rPr>
              <a:t>년 세계 체스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위 </a:t>
            </a:r>
            <a:r>
              <a:rPr lang="ko-KR" altLang="en-US" dirty="0" err="1">
                <a:solidFill>
                  <a:schemeClr val="tx1"/>
                </a:solidFill>
              </a:rPr>
              <a:t>카스파로프는</a:t>
            </a:r>
            <a:r>
              <a:rPr lang="ko-KR" altLang="en-US" dirty="0">
                <a:solidFill>
                  <a:schemeClr val="tx1"/>
                </a:solidFill>
              </a:rPr>
              <a:t> 인공지능 딥 블루에 </a:t>
            </a:r>
            <a:r>
              <a:rPr lang="en-US" altLang="ko-KR" dirty="0">
                <a:solidFill>
                  <a:schemeClr val="tx1"/>
                </a:solidFill>
              </a:rPr>
              <a:t>4:2</a:t>
            </a:r>
            <a:r>
              <a:rPr lang="ko-KR" altLang="en-US" dirty="0">
                <a:solidFill>
                  <a:schemeClr val="tx1"/>
                </a:solidFill>
              </a:rPr>
              <a:t>로 승리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- 1997</a:t>
            </a:r>
            <a:r>
              <a:rPr lang="ko-KR" altLang="en-US" dirty="0">
                <a:solidFill>
                  <a:schemeClr val="tx1"/>
                </a:solidFill>
              </a:rPr>
              <a:t>년 </a:t>
            </a:r>
            <a:r>
              <a:rPr lang="ko-KR" altLang="en-US" dirty="0" err="1">
                <a:solidFill>
                  <a:schemeClr val="tx1"/>
                </a:solidFill>
              </a:rPr>
              <a:t>카스파로프는</a:t>
            </a:r>
            <a:r>
              <a:rPr lang="ko-KR" altLang="en-US" dirty="0">
                <a:solidFill>
                  <a:schemeClr val="tx1"/>
                </a:solidFill>
              </a:rPr>
              <a:t> 딥 블루에 </a:t>
            </a:r>
            <a:r>
              <a:rPr lang="en-US" altLang="ko-KR" dirty="0">
                <a:solidFill>
                  <a:schemeClr val="tx1"/>
                </a:solidFill>
              </a:rPr>
              <a:t>1</a:t>
            </a:r>
            <a:r>
              <a:rPr lang="ko-KR" altLang="en-US" dirty="0">
                <a:solidFill>
                  <a:schemeClr val="tx1"/>
                </a:solidFill>
              </a:rPr>
              <a:t>승 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r>
              <a:rPr lang="ko-KR" altLang="en-US" dirty="0">
                <a:solidFill>
                  <a:schemeClr val="tx1"/>
                </a:solidFill>
              </a:rPr>
              <a:t>무 </a:t>
            </a:r>
            <a:r>
              <a:rPr lang="en-US" altLang="ko-KR" dirty="0">
                <a:solidFill>
                  <a:schemeClr val="tx1"/>
                </a:solidFill>
              </a:rPr>
              <a:t>2</a:t>
            </a:r>
            <a:r>
              <a:rPr lang="ko-KR" altLang="en-US" dirty="0">
                <a:solidFill>
                  <a:schemeClr val="tx1"/>
                </a:solidFill>
              </a:rPr>
              <a:t>패로 패배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ko-KR" altLang="en-US" dirty="0">
                <a:solidFill>
                  <a:schemeClr val="tx1"/>
                </a:solidFill>
              </a:rPr>
              <a:t>   </a:t>
            </a: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기계가 사람수준을 능가하는 순간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이후에는 인간이 승리하기는 어려움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ko-KR" altLang="en-US" dirty="0">
                <a:solidFill>
                  <a:schemeClr val="tx1"/>
                </a:solidFill>
              </a:rPr>
              <a:t>   </a:t>
            </a:r>
            <a:r>
              <a:rPr lang="en-US" altLang="ko-KR" dirty="0">
                <a:solidFill>
                  <a:schemeClr val="tx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기계는 엄청난 속도로 발전 및 전진을 할 뿐</a:t>
            </a:r>
            <a:r>
              <a:rPr lang="en-US" altLang="ko-KR" dirty="0">
                <a:solidFill>
                  <a:schemeClr val="tx1"/>
                </a:solidFill>
              </a:rPr>
              <a:t>…</a:t>
            </a:r>
          </a:p>
          <a:p>
            <a:pPr marL="228600" indent="-228600">
              <a:spcBef>
                <a:spcPts val="0"/>
              </a:spcBef>
              <a:buSzPts val="2000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6974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dirty="0"/>
              <a:t>제 </a:t>
            </a:r>
            <a:r>
              <a:rPr lang="en-US" altLang="ko-KR" dirty="0"/>
              <a:t>7</a:t>
            </a:r>
            <a:r>
              <a:rPr lang="ko-KR" dirty="0"/>
              <a:t> 장</a:t>
            </a:r>
            <a:br>
              <a:rPr lang="ko-KR" dirty="0"/>
            </a:br>
            <a:r>
              <a:rPr lang="ko-KR" altLang="en-US" sz="2700" dirty="0"/>
              <a:t>인공지능의 특이점</a:t>
            </a:r>
            <a:r>
              <a:rPr lang="en-US" altLang="ko-KR" sz="2700" dirty="0"/>
              <a:t>, </a:t>
            </a:r>
            <a:r>
              <a:rPr lang="ko-KR" altLang="en-US" sz="2700" dirty="0"/>
              <a:t>로봇은 과연 인간을 위협하게 될까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우리가 직면한 또 다른 물음</a:t>
            </a:r>
            <a:r>
              <a:rPr lang="en-US" altLang="ko-KR" b="1" dirty="0">
                <a:solidFill>
                  <a:srgbClr val="C00000"/>
                </a:solidFill>
              </a:rPr>
              <a:t>(</a:t>
            </a:r>
            <a:r>
              <a:rPr lang="ko-KR" altLang="en-US" b="1" dirty="0">
                <a:solidFill>
                  <a:srgbClr val="C00000"/>
                </a:solidFill>
              </a:rPr>
              <a:t>로봇은 위협적일까</a:t>
            </a:r>
            <a:r>
              <a:rPr lang="en-US" altLang="ko-KR" b="1" dirty="0">
                <a:solidFill>
                  <a:srgbClr val="C00000"/>
                </a:solidFill>
              </a:rPr>
              <a:t>?)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</a:t>
            </a:r>
            <a:r>
              <a:rPr lang="ko-KR" altLang="en-US" dirty="0">
                <a:solidFill>
                  <a:schemeClr val="tx1"/>
                </a:solidFill>
              </a:rPr>
              <a:t>마크 </a:t>
            </a:r>
            <a:r>
              <a:rPr lang="ko-KR" altLang="en-US" dirty="0" err="1">
                <a:solidFill>
                  <a:schemeClr val="tx1"/>
                </a:solidFill>
              </a:rPr>
              <a:t>앤드리슨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 err="1">
                <a:solidFill>
                  <a:schemeClr val="tx1"/>
                </a:solidFill>
              </a:rPr>
              <a:t>커즈와일</a:t>
            </a:r>
            <a:r>
              <a:rPr lang="ko-KR" altLang="en-US" dirty="0">
                <a:solidFill>
                  <a:schemeClr val="tx1"/>
                </a:solidFill>
              </a:rPr>
              <a:t> 등은 인공지능의 발달을 걱정할 필요 없다고 함</a:t>
            </a: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</a:t>
            </a:r>
            <a:r>
              <a:rPr lang="ko-KR" altLang="en-US" dirty="0" err="1">
                <a:solidFill>
                  <a:schemeClr val="tx1"/>
                </a:solidFill>
              </a:rPr>
              <a:t>현재의놀랄만한</a:t>
            </a:r>
            <a:r>
              <a:rPr lang="ko-KR" altLang="en-US" dirty="0">
                <a:solidFill>
                  <a:schemeClr val="tx1"/>
                </a:solidFill>
              </a:rPr>
              <a:t> 인공지능은 인공지능이 아니다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그저 기술의 발달과 빅데이터에 의한 빠른 처리 기계 및 기술일 뿐이다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  <a:r>
              <a:rPr lang="ko-KR" altLang="en-US" dirty="0">
                <a:solidFill>
                  <a:schemeClr val="tx1"/>
                </a:solidFill>
              </a:rPr>
              <a:t>아무런 감정과 의지가 없다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</a:t>
            </a:r>
            <a:r>
              <a:rPr lang="ko-KR" altLang="en-US" dirty="0">
                <a:solidFill>
                  <a:schemeClr val="tx1"/>
                </a:solidFill>
              </a:rPr>
              <a:t>인공지능의 등장이 인간에게 묻다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</a:t>
            </a:r>
            <a:r>
              <a:rPr lang="ko-KR" altLang="en-US" dirty="0">
                <a:solidFill>
                  <a:schemeClr val="tx1"/>
                </a:solidFill>
              </a:rPr>
              <a:t>인간이란 무엇인가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</a:t>
            </a:r>
            <a:r>
              <a:rPr lang="ko-KR" altLang="en-US" dirty="0">
                <a:solidFill>
                  <a:schemeClr val="tx1"/>
                </a:solidFill>
              </a:rPr>
              <a:t>인공지능이 대체할 수 없는 나만의 특징과 존재 이유는 무엇일까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  - </a:t>
            </a:r>
            <a:r>
              <a:rPr lang="ko-KR" altLang="en-US" dirty="0">
                <a:solidFill>
                  <a:schemeClr val="tx1"/>
                </a:solidFill>
              </a:rPr>
              <a:t>강 인공지능이 등장한 환경에서 인간은 무엇을 해야 할까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endParaRPr lang="en-US" altLang="ko-KR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ko-KR" altLang="en-US" dirty="0">
                <a:solidFill>
                  <a:schemeClr val="tx1"/>
                </a:solidFill>
              </a:rPr>
              <a:t>인공지능이 알려주는 것은 </a:t>
            </a:r>
            <a:r>
              <a:rPr lang="en-US" altLang="ko-KR" dirty="0">
                <a:solidFill>
                  <a:schemeClr val="tx1"/>
                </a:solidFill>
              </a:rPr>
              <a:t>…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ko-KR" altLang="en-US" dirty="0">
                <a:solidFill>
                  <a:schemeClr val="tx1"/>
                </a:solidFill>
              </a:rPr>
              <a:t>감정과 의지를 </a:t>
            </a:r>
            <a:r>
              <a:rPr lang="ko-KR" altLang="en-US" dirty="0" err="1">
                <a:solidFill>
                  <a:schemeClr val="tx1"/>
                </a:solidFill>
              </a:rPr>
              <a:t>가진사람만이</a:t>
            </a:r>
            <a:r>
              <a:rPr lang="ko-KR" altLang="en-US" dirty="0">
                <a:solidFill>
                  <a:schemeClr val="tx1"/>
                </a:solidFill>
              </a:rPr>
              <a:t> 기쁨과 슬픔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고통과 공포를 겪으면서 진정한 </a:t>
            </a:r>
            <a:r>
              <a:rPr lang="en-US" altLang="ko-KR" dirty="0">
                <a:solidFill>
                  <a:schemeClr val="tx1"/>
                </a:solidFill>
              </a:rPr>
              <a:t>‘</a:t>
            </a:r>
            <a:r>
              <a:rPr lang="ko-KR" altLang="en-US" dirty="0" err="1">
                <a:solidFill>
                  <a:schemeClr val="tx1"/>
                </a:solidFill>
              </a:rPr>
              <a:t>사람다움＇의</a:t>
            </a:r>
            <a:r>
              <a:rPr lang="ko-KR" altLang="en-US" dirty="0">
                <a:solidFill>
                  <a:schemeClr val="tx1"/>
                </a:solidFill>
              </a:rPr>
              <a:t> 가치와 본질을 지니게 된다는 사실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37569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호기심의 인류학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 dirty="0"/>
              <a:t>책 읽는 교사 모임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4645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buSzPts val="3200"/>
            </a:pPr>
            <a:r>
              <a:rPr lang="ko-KR" altLang="en-US" dirty="0"/>
              <a:t>제 </a:t>
            </a:r>
            <a:r>
              <a:rPr lang="en-US" altLang="ko-KR" dirty="0"/>
              <a:t>8 </a:t>
            </a:r>
            <a:r>
              <a:rPr lang="ko-KR" altLang="en-US" dirty="0"/>
              <a:t>장</a:t>
            </a:r>
            <a:r>
              <a:rPr lang="ko-KR" dirty="0"/>
              <a:t/>
            </a:r>
            <a:br>
              <a:rPr lang="ko-KR" dirty="0"/>
            </a:br>
            <a:r>
              <a:rPr lang="ko-KR" altLang="en-US" dirty="0"/>
              <a:t>생각하는 기계에 대해 인간이 경쟁력을 갖추려면</a:t>
            </a:r>
            <a:endParaRPr sz="2700"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치명적 오류가 생존의 이유</a:t>
            </a:r>
            <a:r>
              <a:rPr lang="en-US" altLang="ko-KR" b="1" dirty="0">
                <a:solidFill>
                  <a:srgbClr val="C00000"/>
                </a:solidFill>
              </a:rPr>
              <a:t>?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</a:t>
            </a:r>
            <a:r>
              <a:rPr lang="en-US" altLang="ko-KR" dirty="0"/>
              <a:t>- “</a:t>
            </a:r>
            <a:r>
              <a:rPr lang="ko-KR" altLang="en-US" dirty="0"/>
              <a:t>기계는 답을 위해 존재하고 인간은 질문을 위해 존재한다</a:t>
            </a:r>
            <a:r>
              <a:rPr lang="en-US" altLang="ko-KR" dirty="0"/>
              <a:t>.“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사람은 감정이나 호기심에 의해서 질문을 하지만 기계가 그러할 경우에는 치명적 오류라고 할 수 있다</a:t>
            </a:r>
            <a:r>
              <a:rPr lang="en-US" altLang="ko-KR" dirty="0"/>
              <a:t>.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호기심은 인류문명을 만들어 냈으며 생존을 위해 필수적인 것이다</a:t>
            </a:r>
            <a:r>
              <a:rPr lang="en-US" altLang="ko-KR" dirty="0"/>
              <a:t>.(=&gt; </a:t>
            </a:r>
            <a:r>
              <a:rPr lang="ko-KR" altLang="en-US" dirty="0" err="1"/>
              <a:t>인간필요함</a:t>
            </a:r>
            <a:r>
              <a:rPr lang="en-US" altLang="ko-KR" dirty="0"/>
              <a:t>)</a:t>
            </a:r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FF0000"/>
                </a:solidFill>
              </a:rPr>
              <a:t>‘</a:t>
            </a:r>
            <a:r>
              <a:rPr lang="ko-KR" altLang="en-US" b="1" dirty="0" err="1">
                <a:solidFill>
                  <a:srgbClr val="FF0000"/>
                </a:solidFill>
              </a:rPr>
              <a:t>왜’를</a:t>
            </a:r>
            <a:r>
              <a:rPr lang="ko-KR" altLang="en-US" b="1" dirty="0">
                <a:solidFill>
                  <a:srgbClr val="FF0000"/>
                </a:solidFill>
              </a:rPr>
              <a:t> 억압해온 역사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역사적으로 볼 때 종교의 시대에 인간의 호기심은 억압받기도 했다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근대과학이 발달하는 시점과 맞물려 호기심이 장려되기 시작했다</a:t>
            </a:r>
            <a:r>
              <a:rPr lang="en-US" altLang="ko-KR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하지만 한국은 여전히 호기심을 억압하는 문화가 있다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5527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질문이 필요 없는 미래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>
              <a:spcBef>
                <a:spcPts val="0"/>
              </a:spcBef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</a:t>
            </a:r>
            <a:r>
              <a:rPr lang="en-US" altLang="ko-KR" dirty="0"/>
              <a:t>- </a:t>
            </a:r>
            <a:r>
              <a:rPr lang="ko-KR" altLang="en-US" dirty="0"/>
              <a:t>인터넷이 발달하면서 모든 정보에 대한 접근이 쉬워졌고 역설적이게도 호기심을 없애는 기능도 수행하고 있다</a:t>
            </a:r>
            <a:r>
              <a:rPr lang="en-US" altLang="ko-KR" dirty="0"/>
              <a:t>.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완벽한 검색엔진</a:t>
            </a:r>
            <a:r>
              <a:rPr lang="en-US" altLang="ko-KR" dirty="0"/>
              <a:t>=</a:t>
            </a:r>
            <a:r>
              <a:rPr lang="ko-KR" altLang="en-US" dirty="0"/>
              <a:t>검색이 필요 없는 검색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인간의 사유 과정에도 영향을 미친다</a:t>
            </a:r>
            <a:r>
              <a:rPr lang="en-US" altLang="ko-KR" dirty="0"/>
              <a:t>.(</a:t>
            </a:r>
            <a:r>
              <a:rPr lang="ko-KR" altLang="en-US" dirty="0"/>
              <a:t>인과성에 기인하는 것이 아니라 데이터의 양과 확률에 의존</a:t>
            </a:r>
            <a:r>
              <a:rPr lang="en-US" altLang="ko-KR" dirty="0"/>
              <a:t>)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- </a:t>
            </a:r>
            <a:r>
              <a:rPr lang="ko-KR" altLang="en-US" dirty="0"/>
              <a:t>호기심이 생기 전에 즉시해결되는 질문들 알아서 찾아주는 서비스</a:t>
            </a:r>
            <a:r>
              <a:rPr lang="en-US" altLang="ko-KR" dirty="0"/>
              <a:t> </a:t>
            </a:r>
            <a:r>
              <a:rPr lang="ko-KR" altLang="en-US" dirty="0"/>
              <a:t>등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en-US" altLang="ko-KR" dirty="0"/>
          </a:p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FF0000"/>
                </a:solidFill>
              </a:rPr>
              <a:t>인류가 성취해낸 것들의 근원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호기심이 지적 발견으로 이어지기 위해서는 관련지식을 갖추고 있어야 함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>
                <a:solidFill>
                  <a:schemeClr val="tx1"/>
                </a:solidFill>
              </a:rPr>
              <a:t> - </a:t>
            </a:r>
            <a:r>
              <a:rPr lang="ko-KR" altLang="en-US" dirty="0">
                <a:solidFill>
                  <a:schemeClr val="tx1"/>
                </a:solidFill>
              </a:rPr>
              <a:t>유연한 지적 능력을 갖추는 것도 중요하다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  <a:endParaRPr lang="en-US" altLang="ko-KR" dirty="0"/>
          </a:p>
        </p:txBody>
      </p:sp>
      <p:sp>
        <p:nvSpPr>
          <p:cNvPr id="6" name="Google Shape;112;p3"/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3200"/>
            </a:pPr>
            <a:r>
              <a:rPr lang="ko-KR" altLang="en-US"/>
              <a:t>제 </a:t>
            </a:r>
            <a:r>
              <a:rPr lang="en-US" altLang="ko-KR"/>
              <a:t>8 </a:t>
            </a:r>
            <a:r>
              <a:rPr lang="ko-KR" altLang="en-US"/>
              <a:t>장</a:t>
            </a:r>
            <a:br>
              <a:rPr lang="ko-KR" altLang="en-US"/>
            </a:br>
            <a:r>
              <a:rPr lang="ko-KR" altLang="en-US"/>
              <a:t>생각하는 기계에 대해 인간이 경쟁력을 갖추려면</a:t>
            </a:r>
            <a:endParaRPr lang="ko-KR" altLang="en-US" sz="2700" dirty="0"/>
          </a:p>
        </p:txBody>
      </p:sp>
      <p:sp>
        <p:nvSpPr>
          <p:cNvPr id="7" name="Google Shape;113;p3"/>
          <p:cNvSpPr txBox="1">
            <a:spLocks/>
          </p:cNvSpPr>
          <p:nvPr/>
        </p:nvSpPr>
        <p:spPr>
          <a:xfrm>
            <a:off x="1451579" y="5466345"/>
            <a:ext cx="9603275" cy="1244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228600" indent="-228600">
              <a:spcBef>
                <a:spcPts val="0"/>
              </a:spcBef>
              <a:buSzPts val="2000"/>
            </a:pPr>
            <a:r>
              <a:rPr lang="ko-KR" altLang="en-US" b="1">
                <a:solidFill>
                  <a:srgbClr val="C00000"/>
                </a:solidFill>
              </a:rPr>
              <a:t>결핍을 발견해내야 하는 시대 </a:t>
            </a:r>
            <a:endParaRPr lang="en-US" altLang="ko-KR" b="1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SzPts val="2000"/>
              <a:buFont typeface="Arial"/>
              <a:buNone/>
            </a:pPr>
            <a:r>
              <a:rPr lang="en-US" altLang="ko-KR" b="1">
                <a:solidFill>
                  <a:srgbClr val="C00000"/>
                </a:solidFill>
              </a:rPr>
              <a:t> </a:t>
            </a:r>
            <a:r>
              <a:rPr lang="en-US" altLang="ko-KR"/>
              <a:t>- “</a:t>
            </a:r>
            <a:r>
              <a:rPr lang="ko-KR" altLang="en-US"/>
              <a:t>너 자신을 알라</a:t>
            </a:r>
            <a:r>
              <a:rPr lang="en-US" altLang="ko-KR"/>
              <a:t>“ </a:t>
            </a:r>
            <a:r>
              <a:rPr lang="ko-KR" altLang="en-US"/>
              <a:t>자기 결핍을 인식하고 받아드리는 것에서부터 호기심이 시작된다</a:t>
            </a:r>
            <a:r>
              <a:rPr lang="en-US" altLang="ko-KR"/>
              <a:t>.</a:t>
            </a:r>
          </a:p>
          <a:p>
            <a:pPr marL="0" indent="0">
              <a:spcBef>
                <a:spcPts val="0"/>
              </a:spcBef>
              <a:buSzPts val="2000"/>
              <a:buFont typeface="Arial"/>
              <a:buNone/>
            </a:pPr>
            <a:r>
              <a:rPr lang="en-US" altLang="ko-KR"/>
              <a:t> -  </a:t>
            </a:r>
            <a:r>
              <a:rPr lang="ko-KR" altLang="en-US"/>
              <a:t>호기심은 기계가 지능을 획득해 나가는 시대에 그 중요성이 더해질 것이다</a:t>
            </a:r>
            <a:r>
              <a:rPr lang="en-US" altLang="ko-KR"/>
              <a:t>. 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6436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2;p3"/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>
              <a:buSzPts val="3200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토론주제 </a:t>
            </a: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227909" y="1919226"/>
            <a:ext cx="97361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>
                <a:solidFill>
                  <a:srgbClr val="0070C0"/>
                </a:solidFill>
              </a:rPr>
              <a:t>미래의 교육은 어떻게 변화해야 하는가</a:t>
            </a:r>
            <a:r>
              <a:rPr lang="en-US" altLang="ko-KR" sz="2800" b="1" dirty="0">
                <a:solidFill>
                  <a:srgbClr val="0070C0"/>
                </a:solidFill>
              </a:rPr>
              <a:t>?</a:t>
            </a:r>
          </a:p>
          <a:p>
            <a:endParaRPr lang="en-US" altLang="ko-KR" sz="2800" b="1" dirty="0">
              <a:solidFill>
                <a:srgbClr val="0070C0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ko-KR" altLang="en-US" sz="2800" b="1" dirty="0" err="1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에듀테크를</a:t>
            </a:r>
            <a:r>
              <a:rPr lang="ko-KR" altLang="en-US" sz="2800" b="1" dirty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통한 교육의 변화는 어떠한 방향성을 잡고 나아가야 하는가</a:t>
            </a:r>
            <a:r>
              <a:rPr lang="en-US" altLang="ko-KR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?(</a:t>
            </a:r>
            <a:r>
              <a:rPr lang="ko-KR" altLang="en-US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매체 활용</a:t>
            </a:r>
            <a:r>
              <a:rPr lang="en-US" altLang="ko-KR" sz="2800" b="1" dirty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  <a:endParaRPr lang="en-US" altLang="ko-KR" sz="2800" b="1" dirty="0">
              <a:solidFill>
                <a:srgbClr val="0070C0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endParaRPr lang="en-US" altLang="ko-KR" sz="2800" b="1" dirty="0">
              <a:solidFill>
                <a:srgbClr val="0070C0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r>
              <a:rPr lang="en-US" altLang="ko-KR" sz="2800" b="1" dirty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SW </a:t>
            </a:r>
            <a:r>
              <a:rPr lang="ko-KR" altLang="en-US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교육</a:t>
            </a:r>
            <a:r>
              <a:rPr lang="en-US" altLang="ko-KR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! </a:t>
            </a:r>
            <a:r>
              <a:rPr lang="ko-KR" altLang="en-US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초등학교에서 반드시 필요한가</a:t>
            </a:r>
            <a:r>
              <a:rPr lang="en-US" altLang="ko-KR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?(</a:t>
            </a:r>
            <a:r>
              <a:rPr lang="ko-KR" altLang="en-US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최근 </a:t>
            </a:r>
            <a:r>
              <a:rPr lang="en-US" altLang="ko-KR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AI</a:t>
            </a:r>
            <a:r>
              <a:rPr lang="ko-KR" altLang="en-US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교육으로</a:t>
            </a:r>
            <a:r>
              <a:rPr lang="en-US" altLang="ko-KR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r>
              <a:rPr lang="ko-KR" altLang="en-US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우리는 로봇의 언어를 배워야 하는가</a:t>
            </a:r>
            <a:r>
              <a:rPr lang="en-US" altLang="ko-KR" sz="2800" b="1" dirty="0" smtClean="0">
                <a:solidFill>
                  <a:srgbClr val="0070C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  <a:endParaRPr lang="en-US" altLang="ko-KR" sz="2800" dirty="0">
              <a:solidFill>
                <a:schemeClr val="tx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11470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</a:t>
            </a:r>
            <a:r>
              <a:rPr lang="en-US" alt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망각의 철학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136350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</a:t>
            </a:r>
            <a:r>
              <a:rPr lang="en-US" altLang="ko-KR" dirty="0"/>
              <a:t>9</a:t>
            </a:r>
            <a:r>
              <a:rPr lang="ko-KR" dirty="0"/>
              <a:t>장</a:t>
            </a:r>
            <a:br>
              <a:rPr lang="ko-KR" dirty="0"/>
            </a:br>
            <a:r>
              <a:rPr lang="ko-KR" altLang="en-US" dirty="0"/>
              <a:t>망각의 철학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기계 기억의 진화</a:t>
            </a:r>
            <a:r>
              <a:rPr lang="ko-KR" dirty="0"/>
              <a:t>- </a:t>
            </a:r>
            <a:r>
              <a:rPr lang="ko-KR" altLang="en-US" dirty="0"/>
              <a:t>제한적인 두뇌 에너지를 단순히 기억장치로 사용할 것이 아니라 고도의 두뇌 활동에 집중해야 하는 환경을 맞은 것</a:t>
            </a:r>
            <a:endParaRPr lang="en-US" altLang="ko-KR" dirty="0"/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주기억장치와 보조기억장치</a:t>
            </a:r>
            <a:r>
              <a:rPr lang="en-US" altLang="ko-KR" dirty="0"/>
              <a:t>- </a:t>
            </a:r>
            <a:r>
              <a:rPr lang="ko-KR" altLang="en-US" dirty="0"/>
              <a:t>클라우드 서비스</a:t>
            </a:r>
            <a:r>
              <a:rPr lang="en-US" altLang="ko-KR" dirty="0"/>
              <a:t>(</a:t>
            </a:r>
            <a:r>
              <a:rPr lang="ko-KR" altLang="en-US" dirty="0"/>
              <a:t>잊혀질 권리</a:t>
            </a:r>
            <a:r>
              <a:rPr lang="en-US" altLang="ko-KR" dirty="0"/>
              <a:t>)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/>
              <a:t>망각대신 기억이 기본값</a:t>
            </a:r>
            <a:r>
              <a:rPr lang="en-US" altLang="ko-KR" dirty="0"/>
              <a:t>(</a:t>
            </a:r>
            <a:r>
              <a:rPr lang="ko-KR" altLang="en-US" dirty="0"/>
              <a:t>사물 인터넷으로 확장</a:t>
            </a:r>
            <a:r>
              <a:rPr lang="en-US" altLang="ko-KR" dirty="0"/>
              <a:t>)-</a:t>
            </a:r>
            <a:r>
              <a:rPr lang="ko-KR" altLang="en-US" dirty="0"/>
              <a:t>정보에 대한 통제력 상실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90623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</a:t>
            </a:r>
            <a:r>
              <a:rPr lang="en-US" altLang="ko-KR" dirty="0"/>
              <a:t>9</a:t>
            </a:r>
            <a:r>
              <a:rPr lang="ko-KR" dirty="0"/>
              <a:t>장</a:t>
            </a:r>
            <a:br>
              <a:rPr lang="ko-KR" dirty="0"/>
            </a:br>
            <a:r>
              <a:rPr lang="ko-KR" altLang="en-US" dirty="0"/>
              <a:t>망각의 철학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078787" y="2015732"/>
            <a:ext cx="9976067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>
                <a:solidFill>
                  <a:schemeClr val="accent1"/>
                </a:solidFill>
              </a:rPr>
              <a:t>잊혀질 권리</a:t>
            </a:r>
            <a:r>
              <a:rPr lang="en-US" altLang="ko-KR" dirty="0">
                <a:solidFill>
                  <a:schemeClr val="accent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개인의 삭제 권리 인정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ko-KR" altLang="en-US" dirty="0">
                <a:solidFill>
                  <a:schemeClr val="tx1"/>
                </a:solidFill>
              </a:rPr>
              <a:t>구글</a:t>
            </a:r>
            <a:r>
              <a:rPr lang="en-US" altLang="ko-KR" dirty="0">
                <a:solidFill>
                  <a:schemeClr val="tx1"/>
                </a:solidFill>
              </a:rPr>
              <a:t>)-</a:t>
            </a:r>
            <a:r>
              <a:rPr lang="ko-KR" altLang="en-US" dirty="0" err="1">
                <a:solidFill>
                  <a:schemeClr val="tx1"/>
                </a:solidFill>
              </a:rPr>
              <a:t>개인과</a:t>
            </a:r>
            <a:r>
              <a:rPr lang="ko-KR" altLang="en-US" dirty="0">
                <a:solidFill>
                  <a:schemeClr val="tx1"/>
                </a:solidFill>
              </a:rPr>
              <a:t> 사회의 통제력 회복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ko-KR" altLang="en-US" dirty="0">
                <a:solidFill>
                  <a:schemeClr val="tx1"/>
                </a:solidFill>
              </a:rPr>
              <a:t>인간중심주의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한번 만들어진 정보가 지워지지 않고 언제나 즉시 연결되는 상황이 항상 적절한 것은 아니라는 생각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0"/>
              </a:spcBef>
              <a:buSzPts val="2000"/>
            </a:pPr>
            <a:r>
              <a:rPr lang="ko-KR" altLang="en-US" dirty="0" err="1">
                <a:solidFill>
                  <a:schemeClr val="accent1"/>
                </a:solidFill>
              </a:rPr>
              <a:t>게이트키핑식</a:t>
            </a:r>
            <a:r>
              <a:rPr lang="ko-KR" altLang="en-US" dirty="0">
                <a:solidFill>
                  <a:schemeClr val="accent1"/>
                </a:solidFill>
              </a:rPr>
              <a:t> 두뇌 </a:t>
            </a:r>
            <a:r>
              <a:rPr lang="en-US" altLang="ko-KR" dirty="0">
                <a:solidFill>
                  <a:schemeClr val="tx1"/>
                </a:solidFill>
              </a:rPr>
              <a:t>–</a:t>
            </a:r>
            <a:r>
              <a:rPr lang="ko-KR" altLang="en-US" dirty="0">
                <a:solidFill>
                  <a:schemeClr val="tx1"/>
                </a:solidFill>
              </a:rPr>
              <a:t> 무수한 정보 가운데 어떤 것을 보존 가능한 기록의 형태로 </a:t>
            </a:r>
            <a:r>
              <a:rPr lang="ko-KR" altLang="en-US" dirty="0" err="1">
                <a:solidFill>
                  <a:schemeClr val="tx1"/>
                </a:solidFill>
              </a:rPr>
              <a:t>만들것인가</a:t>
            </a:r>
            <a:r>
              <a:rPr lang="en-US" altLang="ko-KR" dirty="0">
                <a:solidFill>
                  <a:schemeClr val="tx1"/>
                </a:solidFill>
              </a:rPr>
              <a:t>? (</a:t>
            </a:r>
            <a:r>
              <a:rPr lang="ko-KR" altLang="en-US" dirty="0">
                <a:solidFill>
                  <a:schemeClr val="tx1"/>
                </a:solidFill>
              </a:rPr>
              <a:t>중요하거나 흥미로운 요소</a:t>
            </a:r>
            <a:r>
              <a:rPr lang="en-US" altLang="ko-KR" dirty="0">
                <a:solidFill>
                  <a:schemeClr val="tx1"/>
                </a:solidFill>
              </a:rPr>
              <a:t>/ </a:t>
            </a:r>
            <a:r>
              <a:rPr lang="ko-KR" altLang="en-US" dirty="0" err="1">
                <a:solidFill>
                  <a:schemeClr val="tx1"/>
                </a:solidFill>
              </a:rPr>
              <a:t>개인과</a:t>
            </a:r>
            <a:r>
              <a:rPr lang="ko-KR" altLang="en-US" dirty="0">
                <a:solidFill>
                  <a:schemeClr val="tx1"/>
                </a:solidFill>
              </a:rPr>
              <a:t> 집단의 선택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</a:p>
          <a:p>
            <a:pPr marL="228600" lvl="0" indent="-228600">
              <a:spcBef>
                <a:spcPts val="0"/>
              </a:spcBef>
              <a:buSzPts val="2000"/>
            </a:pP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인간의 기억은 일곱가지 결함을 통해 자신만의 기억을 재구성</a:t>
            </a:r>
            <a:r>
              <a:rPr lang="en-US" altLang="ko-KR" dirty="0">
                <a:solidFill>
                  <a:schemeClr val="tx1"/>
                </a:solidFill>
              </a:rPr>
              <a:t>/ </a:t>
            </a:r>
            <a:r>
              <a:rPr lang="ko-KR" altLang="en-US" dirty="0">
                <a:solidFill>
                  <a:schemeClr val="tx1"/>
                </a:solidFill>
              </a:rPr>
              <a:t>경험을 일반화하고 조직화</a:t>
            </a:r>
            <a:r>
              <a:rPr lang="en-US" altLang="ko-KR" dirty="0">
                <a:solidFill>
                  <a:schemeClr val="tx1"/>
                </a:solidFill>
              </a:rPr>
              <a:t>/ </a:t>
            </a:r>
            <a:r>
              <a:rPr lang="ko-KR" altLang="en-US" dirty="0">
                <a:solidFill>
                  <a:schemeClr val="tx1"/>
                </a:solidFill>
              </a:rPr>
              <a:t>범주화하고 </a:t>
            </a:r>
            <a:r>
              <a:rPr lang="ko-KR" altLang="en-US" dirty="0" err="1">
                <a:solidFill>
                  <a:schemeClr val="tx1"/>
                </a:solidFill>
              </a:rPr>
              <a:t>추상화하는</a:t>
            </a:r>
            <a:r>
              <a:rPr lang="ko-KR" altLang="en-US" dirty="0">
                <a:solidFill>
                  <a:schemeClr val="tx1"/>
                </a:solidFill>
              </a:rPr>
              <a:t> 인간 사고 능력의 핵심</a:t>
            </a: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2296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</a:t>
            </a:r>
            <a:r>
              <a:rPr lang="en-US" altLang="ko-KR" dirty="0"/>
              <a:t>9</a:t>
            </a:r>
            <a:r>
              <a:rPr lang="ko-KR" dirty="0"/>
              <a:t>장</a:t>
            </a:r>
            <a:br>
              <a:rPr lang="ko-KR" dirty="0"/>
            </a:br>
            <a:r>
              <a:rPr lang="ko-KR" altLang="en-US" dirty="0"/>
              <a:t>망각의 철학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078787" y="2015732"/>
            <a:ext cx="9976067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>
                <a:solidFill>
                  <a:schemeClr val="accent1"/>
                </a:solidFill>
              </a:rPr>
              <a:t>망각시스템이 작동하지 않는다면</a:t>
            </a:r>
            <a:r>
              <a:rPr lang="en-US" altLang="ko-KR" dirty="0">
                <a:solidFill>
                  <a:schemeClr val="accent1"/>
                </a:solidFill>
              </a:rPr>
              <a:t>- </a:t>
            </a:r>
            <a:r>
              <a:rPr lang="ko-KR" altLang="en-US" dirty="0">
                <a:solidFill>
                  <a:schemeClr val="tx1"/>
                </a:solidFill>
              </a:rPr>
              <a:t>인간의 뇌는 망각을 통해 추상적 개념적 지식으로 바꿔서 기억함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>
                <a:solidFill>
                  <a:schemeClr val="tx1"/>
                </a:solidFill>
              </a:rPr>
              <a:t>망각은 추상화와 일반화를 가능하게 해서 창의력과 통찰력을 발휘하도록 함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dirty="0">
                <a:solidFill>
                  <a:schemeClr val="tx1"/>
                </a:solidFill>
              </a:rPr>
              <a:t>사회적 망각시스템</a:t>
            </a:r>
            <a:r>
              <a:rPr lang="en-US" altLang="ko-KR" dirty="0">
                <a:solidFill>
                  <a:schemeClr val="tx1"/>
                </a:solidFill>
              </a:rPr>
              <a:t> – </a:t>
            </a:r>
            <a:r>
              <a:rPr lang="ko-KR" altLang="en-US" dirty="0">
                <a:solidFill>
                  <a:schemeClr val="tx1"/>
                </a:solidFill>
              </a:rPr>
              <a:t>법적 조치의 시효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형의 소멸과 사면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복권</a:t>
            </a:r>
            <a:r>
              <a:rPr lang="en-US" altLang="ko-KR" dirty="0">
                <a:solidFill>
                  <a:schemeClr val="tx1"/>
                </a:solidFill>
              </a:rPr>
              <a:t>, </a:t>
            </a:r>
            <a:r>
              <a:rPr lang="ko-KR" altLang="en-US" dirty="0">
                <a:solidFill>
                  <a:schemeClr val="tx1"/>
                </a:solidFill>
              </a:rPr>
              <a:t>개인 회생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0"/>
              </a:spcBef>
              <a:buSzPts val="2000"/>
            </a:pPr>
            <a:r>
              <a:rPr lang="ko-KR" altLang="en-US" dirty="0" err="1">
                <a:solidFill>
                  <a:schemeClr val="accent1"/>
                </a:solidFill>
              </a:rPr>
              <a:t>아웃소싱할</a:t>
            </a:r>
            <a:r>
              <a:rPr lang="ko-KR" altLang="en-US" dirty="0">
                <a:solidFill>
                  <a:schemeClr val="accent1"/>
                </a:solidFill>
              </a:rPr>
              <a:t> 수 없는 기억의 조건</a:t>
            </a:r>
            <a:r>
              <a:rPr lang="en-US" altLang="ko-KR" dirty="0">
                <a:solidFill>
                  <a:schemeClr val="accent1"/>
                </a:solidFill>
              </a:rPr>
              <a:t>-  </a:t>
            </a:r>
            <a:r>
              <a:rPr lang="ko-KR" altLang="en-US" dirty="0">
                <a:solidFill>
                  <a:schemeClr val="tx1"/>
                </a:solidFill>
              </a:rPr>
              <a:t>내재된 기억을 통해 사고와 판단을 할 수 있다 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0"/>
              </a:spcBef>
              <a:buSzPts val="2000"/>
            </a:pPr>
            <a:r>
              <a:rPr lang="ko-KR" altLang="en-US" dirty="0">
                <a:solidFill>
                  <a:schemeClr val="tx1"/>
                </a:solidFill>
              </a:rPr>
              <a:t>기억을 </a:t>
            </a:r>
            <a:r>
              <a:rPr lang="ko-KR" altLang="en-US" dirty="0" err="1">
                <a:solidFill>
                  <a:schemeClr val="tx1"/>
                </a:solidFill>
              </a:rPr>
              <a:t>아웃소싱하는</a:t>
            </a:r>
            <a:r>
              <a:rPr lang="ko-KR" altLang="en-US" dirty="0">
                <a:solidFill>
                  <a:schemeClr val="tx1"/>
                </a:solidFill>
              </a:rPr>
              <a:t> 것은 자신의 판단과 결정을 기계의 알고리즘에 맡긴다</a:t>
            </a:r>
            <a:r>
              <a:rPr lang="en-US" altLang="ko-KR" dirty="0">
                <a:solidFill>
                  <a:schemeClr val="tx1"/>
                </a:solidFill>
              </a:rPr>
              <a:t>/</a:t>
            </a:r>
            <a:r>
              <a:rPr lang="ko-KR" altLang="en-US" dirty="0">
                <a:solidFill>
                  <a:schemeClr val="tx1"/>
                </a:solidFill>
              </a:rPr>
              <a:t>통제상실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>
              <a:spcBef>
                <a:spcPts val="0"/>
              </a:spcBef>
              <a:buSzPts val="2000"/>
            </a:pPr>
            <a:r>
              <a:rPr lang="ko-KR" altLang="en-US" dirty="0">
                <a:solidFill>
                  <a:schemeClr val="tx1"/>
                </a:solidFill>
              </a:rPr>
              <a:t>우리가 경험과 학습을 통해 형성하는 기억의 총체가 곧 의식이자 삶</a:t>
            </a:r>
            <a:endParaRPr lang="en-US" altLang="ko-KR" dirty="0">
              <a:solidFill>
                <a:schemeClr val="tx1"/>
              </a:solidFill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585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mn-ea"/>
              <a:buNone/>
              <a:defRPr/>
            </a:pPr>
            <a:r>
              <a:rPr lang="ko-KR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제</a:t>
            </a:r>
            <a:r>
              <a:rPr lang="en-US" altLang="ko-KR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10</a:t>
            </a:r>
            <a:r>
              <a:rPr lang="ko-KR"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장</a:t>
            </a:r>
            <a:r>
              <a:rPr lang="ko-KR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/>
            </a:r>
            <a:br>
              <a:rPr lang="ko-KR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</a:br>
            <a:r>
              <a:rPr lang="ko-KR" altLang="en-US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우리가 로봇의 언어를 배워야 하는가</a:t>
            </a: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wrap="square" lIns="91424" tIns="91424" rIns="91424" bIns="91424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  <a:defRPr/>
            </a:pPr>
            <a:r>
              <a:rPr lang="ko-KR"/>
              <a:t>책 읽는 교사 모임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n-ea"/>
              <a:buNone/>
              <a:defRPr/>
            </a:pPr>
            <a:r>
              <a:rPr lang="ko-KR"/>
              <a:t>제</a:t>
            </a:r>
            <a:r>
              <a:rPr lang="en-US" altLang="ko-KR"/>
              <a:t>10</a:t>
            </a:r>
            <a:r>
              <a:rPr lang="ko-KR"/>
              <a:t>장</a:t>
            </a:r>
            <a:br>
              <a:rPr lang="ko-KR"/>
            </a:br>
            <a:r>
              <a:rPr lang="ko-KR" altLang="en-US"/>
              <a:t>우리가 로봇의 언어를 배워야 하는가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85000" lnSpcReduction="20000"/>
          </a:bodyPr>
          <a:lstStyle/>
          <a:p>
            <a:pPr algn="just">
              <a:lnSpc>
                <a:spcPct val="160000"/>
              </a:lnSpc>
              <a:defRPr/>
            </a:pPr>
            <a:r>
              <a:rPr b="0" i="0" u="none" strike="noStrike"/>
              <a:t>공학적</a:t>
            </a:r>
            <a:r>
              <a:rPr lang="EN-US" b="0" i="0" u="none" strike="noStrike"/>
              <a:t>, </a:t>
            </a:r>
            <a:r>
              <a:rPr b="0" i="0" u="none" strike="noStrike"/>
              <a:t>물리적 기술에 비해서 소프트웨어 알고리즘은 대개 설계구조가 노출되지 않는다</a:t>
            </a:r>
            <a:r>
              <a:rPr lang="EN-US" b="0" i="0" u="none" strike="noStrike"/>
              <a:t>. ‘</a:t>
            </a:r>
            <a:r>
              <a:rPr b="0" i="0" u="none" strike="noStrike"/>
              <a:t>블랙박스</a:t>
            </a:r>
            <a:r>
              <a:rPr lang="EN-US" b="0" i="0" u="none" strike="noStrike"/>
              <a:t>’</a:t>
            </a:r>
            <a:r>
              <a:rPr b="0" i="0" u="none" strike="noStrike"/>
              <a:t>속 기술인 것이다</a:t>
            </a:r>
            <a:r>
              <a:rPr lang="EN-US" b="0" i="0" u="none" strike="noStrike"/>
              <a:t>. </a:t>
            </a:r>
            <a:r>
              <a:rPr b="0" i="0" u="none" strike="noStrike"/>
              <a:t>디지털 기술의 사용자로서 우리에게 필요한 능력은 소프트웨어 코딩능력을 넘어선다</a:t>
            </a:r>
            <a:r>
              <a:rPr lang="EN-US" b="0" i="0" u="none" strike="noStrike"/>
              <a:t>. </a:t>
            </a:r>
            <a:r>
              <a:rPr b="0" i="0" u="none" strike="noStrike"/>
              <a:t>블랙박스에 담긴 알고리즘이 우리에게 어떤 영향을 끼치는가를 파악할 수 있는 </a:t>
            </a:r>
            <a:r>
              <a:rPr lang="EN-US" b="0" i="0" u="none" strike="noStrike"/>
              <a:t>‘</a:t>
            </a:r>
            <a:r>
              <a:rPr b="0" i="0" u="none" strike="noStrike"/>
              <a:t>코드 리터러시</a:t>
            </a:r>
            <a:r>
              <a:rPr lang="EN-US" b="0" i="0" u="none" strike="noStrike"/>
              <a:t>‘</a:t>
            </a:r>
            <a:r>
              <a:rPr b="0" i="0" u="none" strike="noStrike"/>
              <a:t>가 핵심이다</a:t>
            </a:r>
            <a:r>
              <a:rPr lang="EN-US" b="0" i="0" u="none" strike="noStrike"/>
              <a:t>. </a:t>
            </a:r>
            <a:r>
              <a:rPr b="0" i="0" u="none" strike="noStrike"/>
              <a:t>디지털 세상에는 운전 기술이나 영어처럼 모든 사람이 코딩 능력을 필수적으로 익혀야한다는 것이 코딩교육 주창론자들의 주장이다</a:t>
            </a:r>
            <a:r>
              <a:rPr lang="EN-US" b="0" i="0" u="none" strike="noStrike"/>
              <a:t>. </a:t>
            </a:r>
            <a:r>
              <a:rPr b="0" i="0" u="none" strike="noStrike"/>
              <a:t>러시코프는 프로그래밍을 배우지 않으면 우리는 프로그램 설계자들의 통제에 맡겨진다고 말한다</a:t>
            </a:r>
            <a:r>
              <a:rPr lang="EN-US" b="0" i="0" u="none" strike="noStrike"/>
              <a:t>. </a:t>
            </a:r>
            <a:r>
              <a:rPr b="0" i="0" u="none" strike="noStrike"/>
              <a:t>그가 쓴 책의 제목을 </a:t>
            </a:r>
            <a:r>
              <a:rPr lang="EN-US" b="0" i="0" u="none" strike="noStrike"/>
              <a:t>“</a:t>
            </a:r>
            <a:r>
              <a:rPr b="0" i="0" u="none" strike="noStrike"/>
              <a:t>프로그램하라</a:t>
            </a:r>
            <a:r>
              <a:rPr lang="EN-US" b="0" i="0" u="none" strike="noStrike"/>
              <a:t>, </a:t>
            </a:r>
            <a:r>
              <a:rPr b="0" i="0" u="none" strike="noStrike"/>
              <a:t>그렇지 않으면 프로그램 당한다</a:t>
            </a:r>
            <a:r>
              <a:rPr lang="EN-US" b="0" i="0" u="none" strike="noStrike"/>
              <a:t>.” </a:t>
            </a:r>
          </a:p>
          <a:p>
            <a:pPr algn="just">
              <a:lnSpc>
                <a:spcPct val="160000"/>
              </a:lnSpc>
              <a:defRPr/>
            </a:pPr>
            <a:r>
              <a:rPr lang="en-US" altLang="ko-KR" b="0" i="0" u="none" strike="noStrike"/>
              <a:t>-</a:t>
            </a:r>
            <a:r>
              <a:rPr lang="ko-KR" altLang="en-US" b="0" i="0" u="none" strike="noStrike">
                <a:solidFill>
                  <a:schemeClr val="accent1"/>
                </a:solidFill>
              </a:rPr>
              <a:t>넘처나는 디지털 문명속에 코딩 능력이 없다면 제어되는 디지털 세상속에 살 수 뿐이 없을것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n-ea"/>
              <a:buNone/>
              <a:defRPr/>
            </a:pPr>
            <a:r>
              <a:rPr lang="ko-KR"/>
              <a:t>제</a:t>
            </a:r>
            <a:r>
              <a:rPr lang="en-US" altLang="ko-KR"/>
              <a:t>10</a:t>
            </a:r>
            <a:r>
              <a:rPr lang="ko-KR"/>
              <a:t>장</a:t>
            </a:r>
            <a:br>
              <a:rPr lang="ko-KR"/>
            </a:br>
            <a:r>
              <a:rPr lang="ko-KR" altLang="en-US"/>
              <a:t>우리가 로봇의 언어를 배워야 하는가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92500" lnSpcReduction="10000"/>
          </a:bodyPr>
          <a:lstStyle/>
          <a:p>
            <a:pPr algn="just">
              <a:lnSpc>
                <a:spcPct val="160000"/>
              </a:lnSpc>
              <a:defRPr/>
            </a:pPr>
            <a:r>
              <a:rPr b="0" i="0" u="none" strike="noStrike"/>
              <a:t>인공지능 시대는 필연적으로 인간의 본질</a:t>
            </a:r>
            <a:r>
              <a:rPr lang="EN-US" b="0" i="0" u="none" strike="noStrike"/>
              <a:t>, </a:t>
            </a:r>
            <a:r>
              <a:rPr b="0" i="0" u="none" strike="noStrike"/>
              <a:t>삶의 의미에 대해서 더욱 깊은 질문을 던진다</a:t>
            </a:r>
            <a:r>
              <a:rPr lang="EN-US" b="0" i="0" u="none" strike="noStrike"/>
              <a:t>. </a:t>
            </a:r>
            <a:r>
              <a:rPr b="0" i="0" u="none" strike="noStrike"/>
              <a:t>인공지능과 자동화는 우리에게 기계가 살아남기 위해</a:t>
            </a:r>
            <a:r>
              <a:rPr lang="EN-US" b="0" i="0" u="none" strike="noStrike"/>
              <a:t>, </a:t>
            </a:r>
            <a:r>
              <a:rPr b="0" i="0" u="none" strike="noStrike"/>
              <a:t>경쟁력 있는 직업을 유지하기 위해 인간만의 고유한 기능이 무엇인가</a:t>
            </a:r>
            <a:r>
              <a:rPr lang="EN-US" b="0" i="0" u="none" strike="noStrike"/>
              <a:t>? </a:t>
            </a:r>
            <a:r>
              <a:rPr b="0" i="0" u="none" strike="noStrike"/>
              <a:t>똑똑한 기계와 경쟁하려 하기보다 공존하는 방법을 찾아야 한다</a:t>
            </a:r>
            <a:r>
              <a:rPr lang="EN-US" b="0" i="0" u="none" strike="noStrike"/>
              <a:t>. </a:t>
            </a:r>
            <a:r>
              <a:rPr b="0" i="0" u="none" strike="noStrike"/>
              <a:t>알고리즘과 인공지능의 속성 그리고 그로 인한 세상의 변화를 파악하고 다른 사람들과 공존해야 한다</a:t>
            </a:r>
            <a:r>
              <a:rPr lang="EN-US" b="0" i="0" u="none" strike="noStrike"/>
              <a:t>.</a:t>
            </a:r>
          </a:p>
          <a:p>
            <a:pPr algn="just">
              <a:lnSpc>
                <a:spcPct val="160000"/>
              </a:lnSpc>
              <a:defRPr/>
            </a:pPr>
            <a:r>
              <a:rPr lang="en-US" altLang="ko-KR" b="0" i="0" u="none" strike="noStrike">
                <a:solidFill>
                  <a:schemeClr val="accent1"/>
                </a:solidFill>
              </a:rPr>
              <a:t>-</a:t>
            </a:r>
            <a:r>
              <a:rPr lang="ko-KR" altLang="en-US" b="0" i="0" u="none" strike="noStrike">
                <a:solidFill>
                  <a:schemeClr val="accent1"/>
                </a:solidFill>
              </a:rPr>
              <a:t>급변하는 디지털 시대의  삶속에서 기계와 공존하기 위한 새로운 삶의 방법에 대해 고민해야할 필요가 있음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n-ea"/>
              <a:buNone/>
              <a:defRPr/>
            </a:pPr>
            <a:r>
              <a:rPr lang="ko-KR"/>
              <a:t>제</a:t>
            </a:r>
            <a:r>
              <a:rPr lang="en-US" altLang="ko-KR"/>
              <a:t>10</a:t>
            </a:r>
            <a:r>
              <a:rPr lang="ko-KR"/>
              <a:t>장</a:t>
            </a:r>
            <a:br>
              <a:rPr lang="ko-KR"/>
            </a:br>
            <a:r>
              <a:rPr lang="ko-KR" altLang="en-US"/>
              <a:t>우리가 로봇의 언어를 배워야 하는가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81256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85000" lnSpcReduction="20000"/>
          </a:bodyPr>
          <a:lstStyle/>
          <a:p>
            <a:pPr algn="just">
              <a:lnSpc>
                <a:spcPct val="160000"/>
              </a:lnSpc>
              <a:defRPr/>
            </a:pPr>
            <a:r>
              <a:rPr b="0" i="0" u="none" strike="noStrike"/>
              <a:t>구석기인이 손에 쥐게 된 쇠도끼로 인해 공동체가 붕괴한 역사는 도구와 기술의 작동법을 아는 것만으로는 충분하지 않다는 것을 알려준다</a:t>
            </a:r>
            <a:r>
              <a:rPr lang="EN-US" b="0" i="0" u="none" strike="noStrike"/>
              <a:t>. </a:t>
            </a:r>
            <a:r>
              <a:rPr b="0" i="0" u="none" strike="noStrike"/>
              <a:t>사회적 관계와 권력체계</a:t>
            </a:r>
            <a:r>
              <a:rPr lang="EN-US" b="0" i="0" u="none" strike="noStrike"/>
              <a:t>, </a:t>
            </a:r>
            <a:r>
              <a:rPr b="0" i="0" u="none" strike="noStrike"/>
              <a:t>문화가 깊이 의존해온 도구와 기술이 새로운 도구와 기술로 대체되는 것은 단순히 하드웨어의 교체가 아니다</a:t>
            </a:r>
            <a:r>
              <a:rPr lang="EN-US" b="0" i="0" u="none" strike="noStrike"/>
              <a:t>. </a:t>
            </a:r>
            <a:r>
              <a:rPr b="0" i="0" u="none" strike="noStrike"/>
              <a:t>적응하고 학습할 겨를 없이 혁신적인 기술과 그로인한 새로운 환경이 사용자에게 갑자기 주어지면 그로 인한 파장과 변화는 기술적 차원을 뛰어넘는다</a:t>
            </a:r>
            <a:r>
              <a:rPr lang="EN-US" b="0" i="0" u="none" strike="noStrike"/>
              <a:t>. </a:t>
            </a:r>
          </a:p>
          <a:p>
            <a:pPr algn="just">
              <a:lnSpc>
                <a:spcPct val="160000"/>
              </a:lnSpc>
              <a:defRPr/>
            </a:pPr>
            <a:r>
              <a:rPr b="0" i="0" u="none" strike="noStrike"/>
              <a:t>기술변화라는 물리적 속도에 제도와 문화 같은 사회적 변화 속도가 적응하지 못하는 </a:t>
            </a:r>
            <a:r>
              <a:rPr lang="EN-US" b="0" i="0" u="none" strike="noStrike"/>
              <a:t>’</a:t>
            </a:r>
            <a:r>
              <a:rPr b="0" i="0" u="none" strike="noStrike"/>
              <a:t>문화지체</a:t>
            </a:r>
            <a:r>
              <a:rPr lang="EN-US" b="0" i="0" u="none" strike="noStrike"/>
              <a:t>‘ </a:t>
            </a:r>
            <a:r>
              <a:rPr b="0" i="0" u="none" strike="noStrike"/>
              <a:t>현상이 벌어지는 것이다</a:t>
            </a:r>
            <a:r>
              <a:rPr lang="EN-US" b="0" i="0" u="none" strike="noStrike"/>
              <a:t>.</a:t>
            </a:r>
            <a:endParaRPr b="0" i="0" u="none" strike="noStrike"/>
          </a:p>
          <a:p>
            <a:pPr algn="just">
              <a:lnSpc>
                <a:spcPct val="160000"/>
              </a:lnSpc>
              <a:defRPr/>
            </a:pPr>
            <a:r>
              <a:rPr lang="en-US" altLang="ko-KR" b="0" i="0" u="none" strike="noStrike">
                <a:solidFill>
                  <a:schemeClr val="accent1"/>
                </a:solidFill>
              </a:rPr>
              <a:t>-</a:t>
            </a:r>
            <a:r>
              <a:rPr lang="ko-KR" altLang="en-US" b="0" i="0" u="none" strike="noStrike">
                <a:solidFill>
                  <a:schemeClr val="accent1"/>
                </a:solidFill>
              </a:rPr>
              <a:t>빠르게 변화되는 기술변화 속도와 인간의 문화가 같이 공존하며 균형을 맞추는 방법에 대해 생각해 볼 필요가 있음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mn-ea"/>
              <a:buNone/>
              <a:defRPr/>
            </a:pPr>
            <a:r>
              <a:rPr lang="ko-KR"/>
              <a:t>제</a:t>
            </a:r>
            <a:r>
              <a:rPr lang="en-US" altLang="ko-KR"/>
              <a:t>10</a:t>
            </a:r>
            <a:r>
              <a:rPr lang="ko-KR"/>
              <a:t>장</a:t>
            </a:r>
            <a:br>
              <a:rPr lang="ko-KR"/>
            </a:br>
            <a:r>
              <a:rPr lang="ko-KR" altLang="en-US"/>
              <a:t>우리가 로봇의 언어를 배워야 하는가</a:t>
            </a:r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812563"/>
          </a:xfrm>
          <a:prstGeom prst="rect">
            <a:avLst/>
          </a:prstGeom>
          <a:noFill/>
          <a:ln>
            <a:noFill/>
          </a:ln>
        </p:spPr>
        <p:txBody>
          <a:bodyPr wrap="square" lIns="91424" tIns="45700" rIns="91424" bIns="45700" anchor="t" anchorCtr="0">
            <a:normAutofit fontScale="85000" lnSpcReduction="20000"/>
          </a:bodyPr>
          <a:lstStyle/>
          <a:p>
            <a:pPr algn="just">
              <a:lnSpc>
                <a:spcPct val="160000"/>
              </a:lnSpc>
              <a:defRPr/>
            </a:pPr>
            <a:r>
              <a:rPr b="0" i="0" u="none" strike="noStrike"/>
              <a:t>인공지능 시대에 사람을 사람답게 만드는 것은 무엇보다 결핍과 그로 인한 고통이다</a:t>
            </a:r>
            <a:r>
              <a:rPr lang="EN-US" b="0" i="0" u="none" strike="noStrike"/>
              <a:t>. </a:t>
            </a:r>
            <a:r>
              <a:rPr b="0" i="0" u="none" strike="noStrike"/>
              <a:t>인류의 역사와 문명은 이러한 결핍과 고통에서 느낀 감정을 동력으로 삼아 발달시켜온 고유의 생존 시스템이다</a:t>
            </a:r>
            <a:r>
              <a:rPr lang="EN-US" b="0" i="0" u="none" strike="noStrike"/>
              <a:t>. </a:t>
            </a:r>
            <a:r>
              <a:rPr b="0" i="0" u="none" strike="noStrike"/>
              <a:t>처음 직면하는 위험과 결핍은 두렵고 고통스러웠지만 인류는 놀라운 유연성과 창의적 능력으로 대응체계를 만들어냈다</a:t>
            </a:r>
            <a:r>
              <a:rPr lang="EN-US" b="0" i="0" u="none" strike="noStrike"/>
              <a:t>. </a:t>
            </a:r>
            <a:r>
              <a:rPr b="0" i="0" u="none" strike="noStrike"/>
              <a:t>결핍과 고통을 벗어나는 과정에서 인류가 경험을 통해 체득한 생존의 노하우가 유연성과 창의성이다</a:t>
            </a:r>
            <a:r>
              <a:rPr lang="EN-US" b="0" i="0" u="none" strike="noStrike"/>
              <a:t>. </a:t>
            </a:r>
            <a:r>
              <a:rPr b="0" i="0" u="none" strike="noStrike"/>
              <a:t>결핍에서 오는 절박함이 만들어낸 인간의 유연성과 창의성은 기계에게 가르치기 거의 불가능한 속성이다</a:t>
            </a:r>
            <a:r>
              <a:rPr lang="EN-US" b="0" i="0" u="none" strike="noStrike"/>
              <a:t>.</a:t>
            </a:r>
          </a:p>
          <a:p>
            <a:pPr algn="just">
              <a:lnSpc>
                <a:spcPct val="160000"/>
              </a:lnSpc>
              <a:defRPr/>
            </a:pPr>
            <a:r>
              <a:rPr b="0" i="0" u="none" strike="noStrike"/>
              <a:t>그래서 인간의 약점은 인간을 인간답게 하는 기계와 구별되는 최후의 요소다</a:t>
            </a:r>
            <a:r>
              <a:rPr lang="EN-US" b="0" i="0" u="none" strike="noStrike"/>
              <a:t>.</a:t>
            </a:r>
            <a:endParaRPr b="0" i="0" u="none" strike="noStrike"/>
          </a:p>
          <a:p>
            <a:pPr algn="just">
              <a:lnSpc>
                <a:spcPct val="160000"/>
              </a:lnSpc>
              <a:defRPr/>
            </a:pPr>
            <a:r>
              <a:rPr lang="en-US" altLang="ko-KR" b="0" i="0" u="none" strike="noStrike">
                <a:solidFill>
                  <a:schemeClr val="accent1"/>
                </a:solidFill>
              </a:rPr>
              <a:t>-</a:t>
            </a:r>
            <a:r>
              <a:rPr lang="ko-KR" altLang="en-US" b="0" i="0" u="none" strike="noStrike">
                <a:solidFill>
                  <a:schemeClr val="accent1"/>
                </a:solidFill>
              </a:rPr>
              <a:t>인간의 위험과 결핍이 창의성과 유연성을 길러냈듯이 인간의 약점이 또다른 인류의 발전 방향이 될 수 있을 것이다</a:t>
            </a:r>
            <a:r>
              <a:rPr lang="en-US" altLang="ko-KR" b="0" i="0" u="none" strike="noStrike">
                <a:solidFill>
                  <a:schemeClr val="accent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E9FCE"/>
              </a:buClr>
              <a:buSzPts val="4400"/>
              <a:buFont typeface="Gill Sans"/>
              <a:buNone/>
            </a:pPr>
            <a:r>
              <a:rPr lang="ko-KR" altLang="en-US" sz="6000" b="1" dirty="0">
                <a:solidFill>
                  <a:srgbClr val="AE9F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로봇시대 인간의 일</a:t>
            </a:r>
            <a:endParaRPr sz="8800" b="1" dirty="0">
              <a:solidFill>
                <a:srgbClr val="AE9FC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1281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400"/>
              <a:buFont typeface="Gill Sans"/>
              <a:buNone/>
            </a:pPr>
            <a:r>
              <a:rPr lang="ko-KR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1 장</a:t>
            </a:r>
            <a: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o-K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알고리즘 윤리학</a:t>
            </a:r>
            <a:endParaRPr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ko-KR"/>
              <a:t>책 읽는 교사 모임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1 장</a:t>
            </a:r>
            <a:br>
              <a:rPr lang="ko-KR" dirty="0"/>
            </a:br>
            <a:r>
              <a:rPr lang="ko-KR" altLang="en-US" dirty="0"/>
              <a:t>무인자동차의 등장</a:t>
            </a:r>
            <a:r>
              <a:rPr lang="en-US" altLang="ko-KR" dirty="0"/>
              <a:t>, </a:t>
            </a:r>
            <a:r>
              <a:rPr lang="ko-KR" altLang="en-US" dirty="0"/>
              <a:t>사람이 운전하는 차가 더 위험하다</a:t>
            </a:r>
            <a:r>
              <a:rPr lang="en-US" altLang="ko-KR" dirty="0"/>
              <a:t>?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스스로 운전하는 차들의 경쟁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 </a:t>
            </a:r>
            <a:r>
              <a:rPr lang="ko-KR" dirty="0"/>
              <a:t>-</a:t>
            </a:r>
            <a:r>
              <a:rPr lang="en-US" altLang="ko-KR" dirty="0"/>
              <a:t> 2004</a:t>
            </a:r>
            <a:r>
              <a:rPr lang="ko-KR" altLang="en-US" dirty="0"/>
              <a:t>년 </a:t>
            </a:r>
            <a:r>
              <a:rPr lang="en-US" altLang="ko-KR" dirty="0"/>
              <a:t>‘</a:t>
            </a:r>
            <a:r>
              <a:rPr lang="ko-KR" altLang="en-US" dirty="0" err="1"/>
              <a:t>다르파의</a:t>
            </a:r>
            <a:r>
              <a:rPr lang="ko-KR" altLang="en-US" dirty="0"/>
              <a:t> 사막 </a:t>
            </a:r>
            <a:r>
              <a:rPr lang="ko-KR" altLang="en-US" dirty="0" err="1"/>
              <a:t>대실패</a:t>
            </a:r>
            <a:r>
              <a:rPr lang="en-US" altLang="ko-KR" dirty="0"/>
              <a:t>‘’15</a:t>
            </a:r>
            <a:r>
              <a:rPr lang="ko-KR" altLang="en-US" dirty="0"/>
              <a:t>대의 차량 중 자율주행으로 대회를 완료한 차량이 한 대도 없었음</a:t>
            </a:r>
            <a:r>
              <a:rPr lang="en-US" altLang="ko-KR" dirty="0"/>
              <a:t>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  - 2005</a:t>
            </a:r>
            <a:r>
              <a:rPr lang="ko-KR" altLang="en-US" dirty="0"/>
              <a:t>년 </a:t>
            </a:r>
            <a:r>
              <a:rPr lang="en-US" altLang="ko-KR" dirty="0"/>
              <a:t>23</a:t>
            </a:r>
            <a:r>
              <a:rPr lang="ko-KR" altLang="en-US" dirty="0"/>
              <a:t>대중 </a:t>
            </a:r>
            <a:r>
              <a:rPr lang="en-US" altLang="ko-KR" dirty="0"/>
              <a:t>22</a:t>
            </a:r>
            <a:r>
              <a:rPr lang="ko-KR" altLang="en-US" dirty="0"/>
              <a:t>대는 </a:t>
            </a:r>
            <a:r>
              <a:rPr lang="en-US" altLang="ko-KR" dirty="0"/>
              <a:t>2004</a:t>
            </a:r>
            <a:r>
              <a:rPr lang="ko-KR" altLang="en-US" dirty="0"/>
              <a:t>년 최장 거리 갱신</a:t>
            </a:r>
            <a:r>
              <a:rPr lang="en-US" altLang="ko-KR" dirty="0"/>
              <a:t>, 5</a:t>
            </a:r>
            <a:r>
              <a:rPr lang="ko-KR" altLang="en-US" dirty="0"/>
              <a:t>대는 </a:t>
            </a:r>
            <a:r>
              <a:rPr lang="en-US" altLang="ko-KR" dirty="0"/>
              <a:t>240km </a:t>
            </a:r>
            <a:r>
              <a:rPr lang="ko-KR" altLang="en-US" dirty="0"/>
              <a:t>완주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구글 </a:t>
            </a:r>
            <a:r>
              <a:rPr lang="en-US" altLang="ko-KR" dirty="0"/>
              <a:t>2015</a:t>
            </a:r>
            <a:r>
              <a:rPr lang="ko-KR" altLang="en-US" dirty="0"/>
              <a:t>년 </a:t>
            </a:r>
            <a:r>
              <a:rPr lang="en-US" altLang="ko-KR" dirty="0"/>
              <a:t>5</a:t>
            </a:r>
            <a:r>
              <a:rPr lang="ko-KR" altLang="en-US" dirty="0"/>
              <a:t>월까지 자율주행 시험 주행거리 </a:t>
            </a:r>
            <a:r>
              <a:rPr lang="en-US" altLang="ko-KR" dirty="0"/>
              <a:t>160</a:t>
            </a:r>
            <a:r>
              <a:rPr lang="ko-KR" altLang="en-US" dirty="0"/>
              <a:t>만 </a:t>
            </a:r>
            <a:r>
              <a:rPr lang="en-US" altLang="ko-KR" dirty="0"/>
              <a:t>km</a:t>
            </a:r>
          </a:p>
          <a:p>
            <a:pPr marL="3429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땅으로 내려온 행성 탐사 기술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행성 탐사를 위한 무인 로봇의 기능이 자율주행 기술로 변화</a:t>
            </a:r>
            <a:endParaRPr lang="en-US" altLang="ko-KR" dirty="0"/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기계의 성능보다 데이터와 소프트웨어를 활용한 알고리즘이 더 중요</a:t>
            </a:r>
            <a:endParaRPr lang="en-US" altLang="ko-KR" dirty="0"/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빅데이터 처리 기술과 네트워크 기술이 핵심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1 장</a:t>
            </a:r>
            <a:br>
              <a:rPr lang="ko-KR" dirty="0"/>
            </a:br>
            <a:r>
              <a:rPr lang="ko-KR" altLang="en-US" dirty="0"/>
              <a:t>무인자동차의 등장</a:t>
            </a:r>
            <a:r>
              <a:rPr lang="en-US" altLang="ko-KR" dirty="0"/>
              <a:t>, </a:t>
            </a:r>
            <a:r>
              <a:rPr lang="ko-KR" altLang="en-US" dirty="0"/>
              <a:t>사람이 운전하는 차가 더 위험하다</a:t>
            </a:r>
            <a:r>
              <a:rPr lang="en-US" altLang="ko-KR" dirty="0"/>
              <a:t>?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>
                <a:solidFill>
                  <a:srgbClr val="C00000"/>
                </a:solidFill>
              </a:rPr>
              <a:t>사람이 운전하지 않으면 바뀌는 것들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 </a:t>
            </a:r>
            <a:r>
              <a:rPr lang="ko-KR" dirty="0"/>
              <a:t>-</a:t>
            </a:r>
            <a:r>
              <a:rPr lang="en-US" altLang="ko-KR" dirty="0"/>
              <a:t> </a:t>
            </a:r>
            <a:r>
              <a:rPr lang="ko-KR" altLang="en-US" dirty="0"/>
              <a:t>교통사고 감소</a:t>
            </a:r>
            <a:r>
              <a:rPr lang="en-US" altLang="ko-KR" dirty="0"/>
              <a:t>, </a:t>
            </a:r>
            <a:r>
              <a:rPr lang="ko-KR" altLang="en-US" dirty="0"/>
              <a:t>에너지 절감</a:t>
            </a:r>
            <a:r>
              <a:rPr lang="en-US" altLang="ko-KR" dirty="0"/>
              <a:t>, </a:t>
            </a:r>
            <a:r>
              <a:rPr lang="ko-KR" altLang="en-US" dirty="0" err="1"/>
              <a:t>운전문화</a:t>
            </a:r>
            <a:r>
              <a:rPr lang="ko-KR" altLang="en-US" dirty="0"/>
              <a:t> </a:t>
            </a:r>
            <a:r>
              <a:rPr lang="en-US" altLang="ko-KR" dirty="0"/>
              <a:t>, </a:t>
            </a:r>
            <a:r>
              <a:rPr lang="ko-KR" altLang="en-US" dirty="0"/>
              <a:t>자유시간 증가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노인</a:t>
            </a:r>
            <a:r>
              <a:rPr lang="en-US" altLang="ko-KR" dirty="0"/>
              <a:t>, </a:t>
            </a:r>
            <a:r>
              <a:rPr lang="ko-KR" altLang="en-US" dirty="0"/>
              <a:t>어린이</a:t>
            </a:r>
            <a:r>
              <a:rPr lang="en-US" altLang="ko-KR" dirty="0"/>
              <a:t>, </a:t>
            </a:r>
            <a:r>
              <a:rPr lang="ko-KR" altLang="en-US" dirty="0"/>
              <a:t>장애인도 자유롭게 이동 가능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자동차 문화와 경제 구조 변화</a:t>
            </a:r>
            <a:r>
              <a:rPr lang="en-US" altLang="ko-KR" dirty="0"/>
              <a:t>(</a:t>
            </a:r>
            <a:r>
              <a:rPr lang="ko-KR" altLang="en-US" dirty="0"/>
              <a:t>구매 보다는 공유</a:t>
            </a:r>
            <a:r>
              <a:rPr lang="en-US" altLang="ko-KR" dirty="0"/>
              <a:t>)</a:t>
            </a:r>
          </a:p>
          <a:p>
            <a:pPr marL="3429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우리는 운전대를 로봇에게 넘길 수 있을까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선결과제 산적</a:t>
            </a:r>
            <a:r>
              <a:rPr lang="en-US" altLang="ko-KR" dirty="0"/>
              <a:t>(</a:t>
            </a:r>
            <a:r>
              <a:rPr lang="ko-KR" altLang="en-US" dirty="0"/>
              <a:t>안전</a:t>
            </a:r>
            <a:r>
              <a:rPr lang="en-US" altLang="ko-KR" dirty="0"/>
              <a:t>, </a:t>
            </a:r>
            <a:r>
              <a:rPr lang="ko-KR" altLang="en-US" dirty="0"/>
              <a:t>가격</a:t>
            </a:r>
            <a:r>
              <a:rPr lang="en-US" altLang="ko-KR" dirty="0"/>
              <a:t>, </a:t>
            </a:r>
            <a:r>
              <a:rPr lang="ko-KR" altLang="en-US" dirty="0"/>
              <a:t>도로 </a:t>
            </a:r>
            <a:r>
              <a:rPr lang="ko-KR" altLang="en-US" dirty="0" smtClean="0"/>
              <a:t>인프라 등</a:t>
            </a:r>
            <a:r>
              <a:rPr lang="en-US" altLang="ko-KR" dirty="0"/>
              <a:t>)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승용차는 사적인 공간이자 상징적 도구</a:t>
            </a:r>
            <a:endParaRPr lang="en-US" altLang="ko-KR" dirty="0"/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dirty="0"/>
              <a:t>  - </a:t>
            </a:r>
            <a:r>
              <a:rPr lang="ko-KR" altLang="en-US" dirty="0"/>
              <a:t>운전의 유연함</a:t>
            </a:r>
            <a:r>
              <a:rPr lang="en-US" altLang="ko-KR" dirty="0"/>
              <a:t>(</a:t>
            </a:r>
            <a:r>
              <a:rPr lang="ko-KR" altLang="en-US" dirty="0"/>
              <a:t>불가피한 법규 위반</a:t>
            </a:r>
            <a:r>
              <a:rPr lang="en-US" altLang="ko-KR" dirty="0"/>
              <a:t>)</a:t>
            </a:r>
            <a:r>
              <a:rPr lang="ko-KR" altLang="en-US" dirty="0"/>
              <a:t> 부족으로 오는 답답함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83525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ko-KR" dirty="0"/>
              <a:t>제 1 장</a:t>
            </a:r>
            <a:br>
              <a:rPr lang="ko-KR" dirty="0"/>
            </a:br>
            <a:r>
              <a:rPr lang="ko-KR" altLang="en-US" dirty="0"/>
              <a:t>무인자동차의 등장</a:t>
            </a:r>
            <a:r>
              <a:rPr lang="en-US" altLang="ko-KR" dirty="0"/>
              <a:t>, </a:t>
            </a:r>
            <a:r>
              <a:rPr lang="ko-KR" altLang="en-US" dirty="0"/>
              <a:t>사람이 운전하는 차가 더 위험하다</a:t>
            </a:r>
            <a:r>
              <a:rPr lang="en-US" altLang="ko-KR" dirty="0"/>
              <a:t>?</a:t>
            </a:r>
            <a:endParaRPr dirty="0"/>
          </a:p>
        </p:txBody>
      </p:sp>
      <p:sp>
        <p:nvSpPr>
          <p:cNvPr id="113" name="Google Shape;113;p3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ko-KR" altLang="en-US" b="1" dirty="0" err="1">
                <a:solidFill>
                  <a:srgbClr val="C00000"/>
                </a:solidFill>
              </a:rPr>
              <a:t>자율주행의</a:t>
            </a:r>
            <a:r>
              <a:rPr lang="ko-KR" altLang="en-US" b="1" dirty="0">
                <a:solidFill>
                  <a:srgbClr val="C00000"/>
                </a:solidFill>
              </a:rPr>
              <a:t> 사고</a:t>
            </a:r>
            <a:r>
              <a:rPr lang="en-US" altLang="ko-KR" b="1" dirty="0">
                <a:solidFill>
                  <a:srgbClr val="C00000"/>
                </a:solidFill>
              </a:rPr>
              <a:t>, </a:t>
            </a:r>
            <a:r>
              <a:rPr lang="ko-KR" altLang="en-US" b="1" dirty="0">
                <a:solidFill>
                  <a:srgbClr val="C00000"/>
                </a:solidFill>
              </a:rPr>
              <a:t>누가 책임질까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b="1" dirty="0">
                <a:solidFill>
                  <a:srgbClr val="C00000"/>
                </a:solidFill>
              </a:rPr>
              <a:t>  </a:t>
            </a:r>
            <a:r>
              <a:rPr lang="ko-KR" dirty="0"/>
              <a:t>-</a:t>
            </a:r>
            <a:r>
              <a:rPr lang="en-US" altLang="ko-KR" dirty="0"/>
              <a:t> </a:t>
            </a:r>
            <a:r>
              <a:rPr lang="ko-KR" altLang="en-US" dirty="0"/>
              <a:t>사고의 원인과 책임</a:t>
            </a:r>
            <a:r>
              <a:rPr lang="en-US" altLang="ko-KR" dirty="0"/>
              <a:t>(</a:t>
            </a:r>
            <a:r>
              <a:rPr lang="ko-KR" altLang="en-US" dirty="0"/>
              <a:t>운전자</a:t>
            </a:r>
            <a:r>
              <a:rPr lang="en-US" altLang="ko-KR" dirty="0"/>
              <a:t>, </a:t>
            </a:r>
            <a:r>
              <a:rPr lang="ko-KR" altLang="en-US" dirty="0"/>
              <a:t>차량 제조사</a:t>
            </a:r>
            <a:r>
              <a:rPr lang="en-US" altLang="ko-KR" dirty="0"/>
              <a:t>, </a:t>
            </a:r>
            <a:r>
              <a:rPr lang="ko-KR" altLang="en-US" dirty="0"/>
              <a:t>부품 공급업체</a:t>
            </a:r>
            <a:r>
              <a:rPr lang="en-US" altLang="ko-KR" dirty="0"/>
              <a:t>, </a:t>
            </a:r>
            <a:r>
              <a:rPr lang="ko-KR" altLang="en-US" dirty="0"/>
              <a:t>소프트웨어</a:t>
            </a:r>
            <a:r>
              <a:rPr lang="en-US" altLang="ko-KR" dirty="0"/>
              <a:t>, </a:t>
            </a:r>
            <a:r>
              <a:rPr lang="ko-KR" altLang="en-US" dirty="0"/>
              <a:t>지도</a:t>
            </a:r>
            <a:r>
              <a:rPr lang="en-US" altLang="ko-KR" dirty="0"/>
              <a:t>, </a:t>
            </a:r>
            <a:r>
              <a:rPr lang="ko-KR" altLang="en-US" dirty="0"/>
              <a:t>통신 업체 등</a:t>
            </a:r>
            <a:r>
              <a:rPr lang="en-US" altLang="ko-KR" dirty="0"/>
              <a:t>)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ko-KR" altLang="en-US" dirty="0"/>
              <a:t>  </a:t>
            </a:r>
            <a:r>
              <a:rPr lang="en-US" altLang="ko-KR" dirty="0"/>
              <a:t>- </a:t>
            </a:r>
            <a:r>
              <a:rPr lang="ko-KR" altLang="en-US" dirty="0" smtClean="0"/>
              <a:t>자율 주행을 </a:t>
            </a:r>
            <a:r>
              <a:rPr lang="ko-KR" altLang="en-US" dirty="0"/>
              <a:t>위한 방대한 데이터 수집에 대한 허용 및 관리</a:t>
            </a:r>
            <a:endParaRPr lang="en-US" altLang="ko-KR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악의적 차량 해킹에 대한 위험</a:t>
            </a:r>
            <a:endParaRPr lang="en-US" altLang="ko-KR" dirty="0"/>
          </a:p>
          <a:p>
            <a:pPr marL="342900">
              <a:spcBef>
                <a:spcPts val="0"/>
              </a:spcBef>
              <a:buSzPts val="2000"/>
            </a:pPr>
            <a:r>
              <a:rPr lang="ko-KR" altLang="en-US" b="1" dirty="0">
                <a:solidFill>
                  <a:srgbClr val="C00000"/>
                </a:solidFill>
              </a:rPr>
              <a:t>누구를 죽일 것인가</a:t>
            </a:r>
            <a:endParaRPr lang="en-US" altLang="ko-KR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도로 위로 넘어진 아이</a:t>
            </a:r>
            <a:r>
              <a:rPr lang="en-US" altLang="ko-KR" dirty="0"/>
              <a:t>, </a:t>
            </a:r>
            <a:r>
              <a:rPr lang="ko-KR" altLang="en-US" dirty="0"/>
              <a:t>아이를 죽일 것인가 아이를 살리기 위해 운전자가 희생할 것인가</a:t>
            </a:r>
            <a:endParaRPr lang="en-US" altLang="ko-KR" dirty="0"/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마주 오는 오토바이와 충돌이 불가피한 상황에서 헬멧을 쓰지 않은 운전자 대신 헬멧을 쓴 오토바이와 충돌</a:t>
            </a:r>
            <a:r>
              <a:rPr lang="en-US" altLang="ko-KR" dirty="0"/>
              <a:t>, 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운전자가 헬멧을 쓰고 운전할 경우</a:t>
            </a:r>
            <a:r>
              <a:rPr lang="en-US" altLang="ko-KR" dirty="0"/>
              <a:t>, </a:t>
            </a:r>
            <a:r>
              <a:rPr lang="ko-KR" altLang="en-US" dirty="0"/>
              <a:t>역으로 충돌 공격의 대상이 됨</a:t>
            </a:r>
            <a:endParaRPr lang="en-US" altLang="ko-KR" dirty="0"/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아이 </a:t>
            </a:r>
            <a:r>
              <a:rPr lang="en-US" altLang="ko-KR" dirty="0"/>
              <a:t>vs </a:t>
            </a:r>
            <a:r>
              <a:rPr lang="ko-KR" altLang="en-US" dirty="0"/>
              <a:t>여성</a:t>
            </a:r>
            <a:r>
              <a:rPr lang="en-US" altLang="ko-KR" dirty="0"/>
              <a:t>, </a:t>
            </a:r>
          </a:p>
          <a:p>
            <a:pPr marL="0" indent="0">
              <a:spcBef>
                <a:spcPts val="0"/>
              </a:spcBef>
              <a:buSzPts val="2000"/>
              <a:buNone/>
            </a:pPr>
            <a:r>
              <a:rPr lang="en-US" altLang="ko-KR" dirty="0"/>
              <a:t>  - </a:t>
            </a:r>
            <a:r>
              <a:rPr lang="ko-KR" altLang="en-US" dirty="0"/>
              <a:t>윤리적 딜레마와 그를 해결하기 위한 접근법은 정답이 없음</a:t>
            </a:r>
          </a:p>
        </p:txBody>
      </p:sp>
    </p:spTree>
    <p:extLst>
      <p:ext uri="{BB962C8B-B14F-4D97-AF65-F5344CB8AC3E}">
        <p14:creationId xmlns:p14="http://schemas.microsoft.com/office/powerpoint/2010/main" val="12577707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2811</Words>
  <Application>Microsoft Office PowerPoint</Application>
  <PresentationFormat>와이드스크린</PresentationFormat>
  <Paragraphs>295</Paragraphs>
  <Slides>48</Slides>
  <Notes>48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48</vt:i4>
      </vt:variant>
    </vt:vector>
  </HeadingPairs>
  <TitlesOfParts>
    <vt:vector size="53" baseType="lpstr">
      <vt:lpstr>Gill Sans</vt:lpstr>
      <vt:lpstr>mn-ea</vt:lpstr>
      <vt:lpstr>나눔스퀘어 Bold</vt:lpstr>
      <vt:lpstr>Arial</vt:lpstr>
      <vt:lpstr>Gallery</vt:lpstr>
      <vt:lpstr>선생님의 미래를 바꾸는 독서 모임</vt:lpstr>
      <vt:lpstr>PowerPoint 프레젠테이션</vt:lpstr>
      <vt:lpstr>PowerPoint 프레젠테이션</vt:lpstr>
      <vt:lpstr>PowerPoint 프레젠테이션</vt:lpstr>
      <vt:lpstr>로봇시대 인간의 일</vt:lpstr>
      <vt:lpstr>제 1 장 알고리즘 윤리학</vt:lpstr>
      <vt:lpstr>제 1 장 무인자동차의 등장, 사람이 운전하는 차가 더 위험하다?</vt:lpstr>
      <vt:lpstr>제 1 장 무인자동차의 등장, 사람이 운전하는 차가 더 위험하다?</vt:lpstr>
      <vt:lpstr>제 1 장 무인자동차의 등장, 사람이 운전하는 차가 더 위험하다?</vt:lpstr>
      <vt:lpstr>제 1 장 무인자동차의 등장, 사람이 운전하는 차가 더 위험하다?</vt:lpstr>
      <vt:lpstr>제 2 장 언어의 문화사</vt:lpstr>
      <vt:lpstr>제 2 장 자동 번역 시대. 외국어를 배울 필요가 있을까? </vt:lpstr>
      <vt:lpstr>제 2 장 자동 번역 시대. 외국어를 배울 필요가 있을까? </vt:lpstr>
      <vt:lpstr>제 2 장 자동 번역 시대. 외국어를 배울 필요가 있을까? </vt:lpstr>
      <vt:lpstr>제 2 장 자동 번역 시대. 외국어를 배울 필요가 있을까? </vt:lpstr>
      <vt:lpstr>제 2장 자동 번역 시대. 외국어를 배울 필요가 있을까?  </vt:lpstr>
      <vt:lpstr>제 3 장 지식의 사회학</vt:lpstr>
      <vt:lpstr>제 3 장 교육을 넘어선 새로운 교육</vt:lpstr>
      <vt:lpstr>제 3 장 정보의 유효기간이 단축되는 지식 반감기</vt:lpstr>
      <vt:lpstr>제 3 장 지적 존재가 되는 길</vt:lpstr>
      <vt:lpstr>제 4 장 일자리의 경제학</vt:lpstr>
      <vt:lpstr>제 4 장 제2의 기계 시대, 내 직업은 10년 뒤에도 살아남을 수 있을까 </vt:lpstr>
      <vt:lpstr>제 4 장 제2의 기계 시대, 내 직업은 10년 뒤에도 살아남을 수 있을까 </vt:lpstr>
      <vt:lpstr>제 4 장 제2의 기계 시대, 내 직업은 10년 뒤에도 살아남을 수 있을까 </vt:lpstr>
      <vt:lpstr>제 5 장 여가의 인문학</vt:lpstr>
      <vt:lpstr>제 5 장 노동은 로봇이 우리에겐 저녁 있는 삶이 열릴까</vt:lpstr>
      <vt:lpstr>제 5 장 노동은 로봇이 우리에겐 저녁 있는 삶이 열릴까</vt:lpstr>
      <vt:lpstr>제 6 장 관계의 심리학</vt:lpstr>
      <vt:lpstr>제 6 장 감정을 지닌 휴머노이드, 로봇과의 연애 시대가 온다?</vt:lpstr>
      <vt:lpstr>제 6 장 감정을 지닌 휴머노이드, 로봇과의 연애 시대가 온다?</vt:lpstr>
      <vt:lpstr>제 6 장 감정을 지닌 휴머노이드, 로봇과의 연애 시대가 온다?</vt:lpstr>
      <vt:lpstr>제 6 장 감정을 지닌 휴머노이드, 로봇과의 연애 시대가 온다?</vt:lpstr>
      <vt:lpstr>PowerPoint 프레젠테이션</vt:lpstr>
      <vt:lpstr>제 7 장 인공지능의 특이점, 로봇은 과연 인간을 위협하게 될까</vt:lpstr>
      <vt:lpstr>제 7 장 인공지능의 특이점, 로봇은 과연 인간을 위협하게 될까</vt:lpstr>
      <vt:lpstr>제 7 장 인공지능의 특이점, 로봇은 과연 인간을 위협하게 될까</vt:lpstr>
      <vt:lpstr>제 8 장 호기심의 인류학</vt:lpstr>
      <vt:lpstr>제 8 장 생각하는 기계에 대해 인간이 경쟁력을 갖추려면</vt:lpstr>
      <vt:lpstr>PowerPoint 프레젠테이션</vt:lpstr>
      <vt:lpstr>제9장 망각의 철학</vt:lpstr>
      <vt:lpstr>제9장 망각의 철학</vt:lpstr>
      <vt:lpstr>제9장 망각의 철학</vt:lpstr>
      <vt:lpstr>제9장 망각의 철학</vt:lpstr>
      <vt:lpstr>제10장 우리가 로봇의 언어를 배워야 하는가</vt:lpstr>
      <vt:lpstr>제10장 우리가 로봇의 언어를 배워야 하는가</vt:lpstr>
      <vt:lpstr>제10장 우리가 로봇의 언어를 배워야 하는가</vt:lpstr>
      <vt:lpstr>제10장 우리가 로봇의 언어를 배워야 하는가</vt:lpstr>
      <vt:lpstr>제10장 우리가 로봇의 언어를 배워야 하는가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아이의 미래를 바꾸는 학교 혁명</dc:title>
  <dc:creator>Windows User</dc:creator>
  <cp:lastModifiedBy>김 상홍</cp:lastModifiedBy>
  <cp:revision>54</cp:revision>
  <dcterms:created xsi:type="dcterms:W3CDTF">2019-06-29T04:11:27Z</dcterms:created>
  <dcterms:modified xsi:type="dcterms:W3CDTF">2019-09-27T00:57:59Z</dcterms:modified>
</cp:coreProperties>
</file>