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26" r:id="rId3"/>
    <p:sldId id="321" r:id="rId4"/>
    <p:sldId id="382" r:id="rId5"/>
    <p:sldId id="383" r:id="rId6"/>
    <p:sldId id="357" r:id="rId7"/>
    <p:sldId id="358" r:id="rId8"/>
    <p:sldId id="387" r:id="rId9"/>
    <p:sldId id="389" r:id="rId10"/>
    <p:sldId id="390" r:id="rId11"/>
    <p:sldId id="391" r:id="rId12"/>
    <p:sldId id="392" r:id="rId13"/>
    <p:sldId id="384" r:id="rId14"/>
    <p:sldId id="394" r:id="rId15"/>
    <p:sldId id="395" r:id="rId16"/>
    <p:sldId id="399" r:id="rId17"/>
    <p:sldId id="401" r:id="rId18"/>
    <p:sldId id="341" r:id="rId19"/>
    <p:sldId id="400" r:id="rId20"/>
    <p:sldId id="342" r:id="rId21"/>
    <p:sldId id="404" r:id="rId22"/>
    <p:sldId id="405" r:id="rId23"/>
    <p:sldId id="406" r:id="rId24"/>
    <p:sldId id="407" r:id="rId25"/>
    <p:sldId id="408" r:id="rId26"/>
    <p:sldId id="409" r:id="rId27"/>
    <p:sldId id="396" r:id="rId28"/>
    <p:sldId id="410" r:id="rId29"/>
    <p:sldId id="412" r:id="rId30"/>
    <p:sldId id="411" r:id="rId31"/>
    <p:sldId id="413" r:id="rId32"/>
    <p:sldId id="414" r:id="rId33"/>
    <p:sldId id="397" r:id="rId34"/>
    <p:sldId id="398" r:id="rId35"/>
    <p:sldId id="402" r:id="rId36"/>
    <p:sldId id="403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7" roundtripDataSignature="AMtx7mgyFZ3FxirXXQZnX8nB7ZrfTxs+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87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90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2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78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5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24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93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306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6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00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06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10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94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92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63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674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542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36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32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746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427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995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480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8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707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052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416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789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967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68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054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48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91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94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19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66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8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70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20" name="Google Shape;20;p56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6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95" name="Google Shape;95;p66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27" name="Google Shape;27;p5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8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34" name="Google Shape;34;p58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42" name="Google Shape;42;p5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0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2" name="Google Shape;52;p6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8" name="Google Shape;58;p6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3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70" name="Google Shape;70;p63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4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64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81" name="Google Shape;81;p64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88" name="Google Shape;88;p6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55"/>
          <p:cNvPicPr preferRelativeResize="0"/>
          <p:nvPr/>
        </p:nvPicPr>
        <p:blipFill rotWithShape="1">
          <a:blip r:embed="rId12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5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5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13" name="Google Shape;13;p5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선생님</a:t>
            </a:r>
            <a:r>
              <a:rPr lang="ko-KR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미래를 바꾸는</a:t>
            </a:r>
            <a:r>
              <a:rPr lang="ko-KR" sz="8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o-KR" sz="8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8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독서 모임</a:t>
            </a:r>
            <a:endParaRPr sz="8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책 읽는 교사 모임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r="16766"/>
          <a:stretch/>
        </p:blipFill>
        <p:spPr>
          <a:xfrm>
            <a:off x="3896139" y="67883"/>
            <a:ext cx="7454347" cy="67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480391"/>
            <a:ext cx="11237843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78" y="0"/>
            <a:ext cx="5150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/>
              <a:t>사회가 </a:t>
            </a:r>
            <a:r>
              <a:rPr lang="ko-KR" altLang="en-US" dirty="0" err="1" smtClean="0"/>
              <a:t>정의로운가</a:t>
            </a:r>
            <a:r>
              <a:rPr lang="en-US" altLang="ko-KR" dirty="0" smtClean="0"/>
              <a:t>? (33p)</a:t>
            </a:r>
          </a:p>
          <a:p>
            <a:endParaRPr lang="en-US" altLang="ko-KR" dirty="0"/>
          </a:p>
          <a:p>
            <a:r>
              <a:rPr lang="ko-KR" altLang="en-US" dirty="0" smtClean="0"/>
              <a:t>소득과 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의무와 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권력과 기회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공직과 영광 등을 어떻게 분배하는지 묻는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정의로운 사회는 이것들을 올바르게 분배한다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다시 말해 각 개인에게 합당한 몫을 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누가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왜 받을 자격이 있는가를 묻다 보면 문제가 복잡해 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71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0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/>
              <a:t>공리주의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자유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자유방임주의와 공평주의진영의 대립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평등주의자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규제 없는 시장은 공정하지도 자유롭지도 않다고 주장한다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이들이 보기에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정의를 구현하려면 사회적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경제적 불이익을 바로잡고 모든 이에게 성공할 기회를 공평하게 나눠 주는 정책을 펴야 한다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미덕과 좋은 삶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673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0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몇가지 예시</a:t>
            </a:r>
            <a:r>
              <a:rPr lang="en-US" altLang="ko-KR" dirty="0" smtClean="0">
                <a:solidFill>
                  <a:srgbClr val="C00000"/>
                </a:solidFill>
              </a:rPr>
              <a:t>(36p)</a:t>
            </a:r>
          </a:p>
          <a:p>
            <a:endParaRPr lang="en-US" altLang="ko-KR" dirty="0"/>
          </a:p>
          <a:p>
            <a:r>
              <a:rPr lang="ko-KR" altLang="en-US" dirty="0" smtClean="0"/>
              <a:t>철로를 이탈한 전차 예시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많은 사람을 살리는 것이 올바른 일인가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ko-KR" altLang="en-US" dirty="0" err="1" smtClean="0"/>
              <a:t>아프카니스탄의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염소치기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40p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철로에서 뚱뚱한 남자를 미는 것과 무엇이 다른가</a:t>
            </a:r>
            <a:r>
              <a:rPr lang="en-US" altLang="ko-KR" dirty="0" smtClean="0"/>
              <a:t>?)</a:t>
            </a:r>
          </a:p>
          <a:p>
            <a:endParaRPr lang="en-US" altLang="ko-KR" dirty="0"/>
          </a:p>
          <a:p>
            <a:r>
              <a:rPr lang="ko-KR" altLang="en-US" dirty="0" smtClean="0"/>
              <a:t>전쟁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나의 편이 정의인가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왜</a:t>
            </a:r>
            <a:r>
              <a:rPr lang="en-US" altLang="ko-KR" dirty="0" smtClean="0"/>
              <a:t>? </a:t>
            </a:r>
            <a:r>
              <a:rPr lang="ko-KR" altLang="en-US" dirty="0" smtClean="0"/>
              <a:t>상대 진영의 사람을 죽이면 포상을 받는가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40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0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도덕적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딜레마</a:t>
            </a:r>
            <a:r>
              <a:rPr lang="en-US" altLang="ko-KR" dirty="0" smtClean="0">
                <a:solidFill>
                  <a:srgbClr val="C00000"/>
                </a:solidFill>
              </a:rPr>
              <a:t>(44p)</a:t>
            </a:r>
          </a:p>
          <a:p>
            <a:r>
              <a:rPr lang="ko-KR" altLang="en-US" dirty="0" smtClean="0"/>
              <a:t>민주사회에서의 삶은 옳고 그름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정의와 부정에 관한 이견으로 가득하게 마련이다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그렇다면 정의와 부정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평등과 불평등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개인의 권리와 공동선에 관해 다양한 주장이 난무하는 영역을 어떻게 이성적으로 통과할 수 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에 대한 책</a:t>
            </a:r>
            <a:endParaRPr lang="en-US" altLang="ko-KR" dirty="0" smtClean="0"/>
          </a:p>
          <a:p>
            <a:r>
              <a:rPr lang="ko-KR" altLang="en-US" dirty="0" smtClean="0"/>
              <a:t>어려운 선택의 문제에 직면했을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도덕적 고민이 어떤 식으로 자연스럽게 나타나는지 부터 살펴보는 것도 하나의 방법이다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옳은 행위에 대한 견해나 확인 </a:t>
            </a:r>
            <a:r>
              <a:rPr lang="en-US" altLang="ko-KR" dirty="0" smtClean="0"/>
              <a:t>- &gt; </a:t>
            </a:r>
            <a:r>
              <a:rPr lang="ko-KR" altLang="en-US" dirty="0" smtClean="0"/>
              <a:t>그 원칙을 반박하는 상황 고려 </a:t>
            </a:r>
            <a:r>
              <a:rPr lang="en-US" altLang="ko-KR" dirty="0" smtClean="0"/>
              <a:t>- &gt; </a:t>
            </a:r>
            <a:r>
              <a:rPr lang="ko-KR" altLang="en-US" dirty="0" smtClean="0"/>
              <a:t>결론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혼란의 힘과 그것을 정리해야 한다는 압박을 느끼는 것이 바로 철학의 출발점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1846768"/>
            <a:ext cx="9603275" cy="441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altLang="ko-KR" dirty="0" smtClean="0"/>
              <a:t>46p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도덕적 사고가 우리의 판단과 원칙 사이에서 접점을 찾는 것이라면 그런 사고로 어떻게 정의나 도덕적 진실을 이해할 수 있을까</a:t>
            </a:r>
            <a:r>
              <a:rPr lang="en-US" altLang="ko-KR" dirty="0" smtClean="0">
                <a:solidFill>
                  <a:srgbClr val="002060"/>
                </a:solidFill>
              </a:rPr>
              <a:t>?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설령 도덕적 직관과 원칙을 고수하는 태도를 평생에 걸쳐 습득했다 한들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단순히 일관된 편견의 타래에 머물지 않으리라고 어떻게 확신할 수 있는가</a:t>
            </a:r>
            <a:r>
              <a:rPr lang="en-US" altLang="ko-KR" dirty="0" smtClean="0">
                <a:solidFill>
                  <a:srgbClr val="002060"/>
                </a:solidFill>
              </a:rPr>
              <a:t>?</a:t>
            </a:r>
          </a:p>
          <a:p>
            <a:r>
              <a:rPr lang="ko-KR" altLang="en-US" dirty="0" smtClean="0">
                <a:solidFill>
                  <a:srgbClr val="002060"/>
                </a:solidFill>
              </a:rPr>
              <a:t>여럿이 함께 노력해 얻는 것</a:t>
            </a:r>
            <a:r>
              <a:rPr lang="en-US" altLang="ko-KR" dirty="0" smtClean="0">
                <a:solidFill>
                  <a:srgbClr val="002060"/>
                </a:solidFill>
              </a:rPr>
              <a:t>: </a:t>
            </a:r>
            <a:r>
              <a:rPr lang="ko-KR" altLang="en-US" dirty="0" smtClean="0">
                <a:solidFill>
                  <a:srgbClr val="002060"/>
                </a:solidFill>
              </a:rPr>
              <a:t>민주주의 시민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플라톤 </a:t>
            </a:r>
            <a:r>
              <a:rPr lang="en-US" altLang="ko-KR" dirty="0" smtClean="0">
                <a:solidFill>
                  <a:srgbClr val="FF0000"/>
                </a:solidFill>
              </a:rPr>
              <a:t>&lt;</a:t>
            </a:r>
            <a:r>
              <a:rPr lang="ko-KR" altLang="en-US" dirty="0" smtClean="0">
                <a:solidFill>
                  <a:srgbClr val="FF0000"/>
                </a:solidFill>
              </a:rPr>
              <a:t>국가론</a:t>
            </a:r>
            <a:r>
              <a:rPr lang="en-US" altLang="ko-KR" dirty="0" smtClean="0">
                <a:solidFill>
                  <a:srgbClr val="FF0000"/>
                </a:solidFill>
              </a:rPr>
              <a:t>&gt;: </a:t>
            </a:r>
            <a:r>
              <a:rPr lang="ko-KR" altLang="en-US" dirty="0" smtClean="0">
                <a:solidFill>
                  <a:srgbClr val="FF0000"/>
                </a:solidFill>
              </a:rPr>
              <a:t>철학은 우리의 삶의 재료로 존재해야 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벽에 비친 그림자에 영향을 받지 않는 철학은 단지 메마른 이상향을 그릴 뿐이다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수시와 정시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문희상 국회의장 위안부 문제 해결법</a:t>
            </a:r>
            <a:r>
              <a:rPr lang="en-US" altLang="ko-KR" dirty="0" smtClean="0">
                <a:solidFill>
                  <a:srgbClr val="FF0000"/>
                </a:solidFill>
              </a:rPr>
              <a:t>,  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장</a:t>
            </a:r>
            <a: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존 </a:t>
            </a:r>
            <a:r>
              <a:rPr lang="ko-KR" alt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롤스의</a:t>
            </a:r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평등 옹호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dirty="0"/>
              <a:t>책 읽는 교사 모임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5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평등하게 나누는 것은 불가능할까</a:t>
            </a:r>
            <a:r>
              <a:rPr lang="en-US" altLang="ko-KR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8800" b="1" dirty="0">
              <a:solidFill>
                <a:srgbClr val="AE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;p3"/>
          <p:cNvSpPr txBox="1">
            <a:spLocks/>
          </p:cNvSpPr>
          <p:nvPr/>
        </p:nvSpPr>
        <p:spPr>
          <a:xfrm>
            <a:off x="1603979" y="9569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200"/>
            </a:pPr>
            <a:r>
              <a:rPr lang="en-US" altLang="ko-K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181" r="3477" b="1818"/>
          <a:stretch/>
        </p:blipFill>
        <p:spPr>
          <a:xfrm>
            <a:off x="6450678" y="2177934"/>
            <a:ext cx="3053542" cy="458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37" y="2177933"/>
            <a:ext cx="3103162" cy="458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8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정의를 고민하는 올바른 방법은 원칙적으로 평등한 상황에서 어떤 원칙에 동의해야 하는 가를 </a:t>
            </a:r>
            <a:r>
              <a:rPr lang="ko-KR" altLang="en-US" b="1" dirty="0" smtClean="0">
                <a:solidFill>
                  <a:srgbClr val="C00000"/>
                </a:solidFill>
              </a:rPr>
              <a:t>묻는 것이다</a:t>
            </a:r>
            <a:r>
              <a:rPr lang="en-US" altLang="ko-KR" b="1" dirty="0" smtClean="0">
                <a:solidFill>
                  <a:srgbClr val="C00000"/>
                </a:solidFill>
              </a:rPr>
              <a:t>.(198p)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b="1"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smtClean="0"/>
              <a:t>원칙을 정하려고 모인 사람들이 자기가 사회에서 어떤 위치에 속할지 모른다고 가정해 보자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그러니까 </a:t>
            </a:r>
            <a:r>
              <a:rPr lang="en-US" altLang="ko-KR" dirty="0" smtClean="0">
                <a:solidFill>
                  <a:srgbClr val="0070C0"/>
                </a:solidFill>
              </a:rPr>
              <a:t>“</a:t>
            </a:r>
            <a:r>
              <a:rPr lang="ko-KR" altLang="en-US" dirty="0" smtClean="0">
                <a:solidFill>
                  <a:srgbClr val="0070C0"/>
                </a:solidFill>
              </a:rPr>
              <a:t>무지의 장막</a:t>
            </a:r>
            <a:r>
              <a:rPr lang="en-US" altLang="ko-KR" dirty="0" smtClean="0">
                <a:solidFill>
                  <a:srgbClr val="0070C0"/>
                </a:solidFill>
              </a:rPr>
              <a:t>“</a:t>
            </a:r>
            <a:r>
              <a:rPr lang="en-US" altLang="ko-KR" dirty="0" smtClean="0"/>
              <a:t> </a:t>
            </a:r>
            <a:r>
              <a:rPr lang="ko-KR" altLang="en-US" dirty="0" smtClean="0"/>
              <a:t>뒤에서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자신이 어떤 사람인지 일시적으로나마 전혀 모르는 상태에서 선택한다고 가정하자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나의 계층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인종과 민족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정치적 견해나 종교적 신념도 모른다</a:t>
            </a:r>
            <a:r>
              <a:rPr lang="en-US" altLang="ko-KR" dirty="0" smtClean="0"/>
              <a:t>.</a:t>
            </a:r>
            <a:endParaRPr lang="en-US" altLang="ko-K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협상에서 어느 누구도 우월한 위치에 놓이지 않는다면</a:t>
            </a:r>
            <a: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우리가 합의한 원칙은 </a:t>
            </a:r>
            <a:r>
              <a:rPr lang="ko-KR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</a:t>
            </a:r>
            <a:r>
              <a:rPr lang="ko-KR" altLang="en-US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하다</a:t>
            </a:r>
            <a: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b="1" dirty="0">
              <a:solidFill>
                <a:srgbClr val="AE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무지의 장막 뒤에서는 공리주의나 자유지상주의를 선택하지 않는다</a:t>
            </a:r>
            <a:r>
              <a:rPr lang="en-US" altLang="ko-KR" b="1" dirty="0" smtClean="0">
                <a:solidFill>
                  <a:srgbClr val="C00000"/>
                </a:solidFill>
              </a:rPr>
              <a:t>.(199p)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정의의 원칙 두가지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첫째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언론의 자유나 종교의 자유같은 기본 자유를 모든 시민에게 평등하게 제공한다는 원칙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둘째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사회적</a:t>
            </a:r>
            <a:r>
              <a:rPr lang="en-US" altLang="ko-KR" b="1" dirty="0" smtClean="0">
                <a:solidFill>
                  <a:schemeClr val="tx1"/>
                </a:solidFill>
              </a:rPr>
              <a:t>-</a:t>
            </a:r>
            <a:r>
              <a:rPr lang="ko-KR" altLang="en-US" b="1" dirty="0" smtClean="0">
                <a:solidFill>
                  <a:schemeClr val="tx1"/>
                </a:solidFill>
              </a:rPr>
              <a:t>경제적 평등과 관련한 원칙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소득과 부를 똑같이 분배해야 한다고 주장하지 않지만 사회적 경제적 불평등을 인정한다면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그 이익이 사회 구성원 가운데 가장 어려운 사람들에게 돌아가야 한다는 주장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계약의 도덕적 한계</a:t>
            </a:r>
            <a:r>
              <a:rPr lang="en-US" altLang="ko-KR" b="1" dirty="0" smtClean="0">
                <a:solidFill>
                  <a:srgbClr val="C00000"/>
                </a:solidFill>
              </a:rPr>
              <a:t>(202p)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바다 가재 예시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합의만으로도 의무가 생기는가</a:t>
            </a:r>
            <a:r>
              <a:rPr lang="en-US" altLang="ko-KR" dirty="0" smtClean="0">
                <a:solidFill>
                  <a:schemeClr val="tx1"/>
                </a:solidFill>
              </a:rPr>
              <a:t>? </a:t>
            </a:r>
            <a:r>
              <a:rPr lang="ko-KR" altLang="en-US" dirty="0" smtClean="0">
                <a:solidFill>
                  <a:schemeClr val="tx1"/>
                </a:solidFill>
              </a:rPr>
              <a:t>이익이나 도움을 주고 받은 연후에 의무가 생길까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야구 카드 예시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무지의 장막에 위배</a:t>
            </a:r>
            <a:r>
              <a:rPr lang="en-US" altLang="ko-KR" b="1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자발적 교환도 얼마든지 불공정함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물이 새는 변기 예시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동의했다고 그 합의가 공정하지 않다</a:t>
            </a:r>
            <a:r>
              <a:rPr lang="en-US" altLang="ko-KR" b="1" dirty="0" smtClean="0">
                <a:solidFill>
                  <a:schemeClr val="tx1"/>
                </a:solidFill>
              </a:rPr>
              <a:t>. </a:t>
            </a:r>
            <a:r>
              <a:rPr lang="ko-KR" altLang="en-US" b="1" dirty="0" smtClean="0">
                <a:solidFill>
                  <a:schemeClr val="tx1"/>
                </a:solidFill>
              </a:rPr>
              <a:t>합의만으로 도덕적 의무가 생기지 않는다</a:t>
            </a:r>
            <a:r>
              <a:rPr lang="en-US" altLang="ko-KR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합의가 반드시 필요하지 않을 때</a:t>
            </a:r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</a:rPr>
              <a:t>이익이 생겼을 때 반드시 비용을 지불해야 하는가</a:t>
            </a:r>
            <a:r>
              <a:rPr lang="en-US" altLang="ko-KR" b="1" dirty="0" smtClean="0">
                <a:solidFill>
                  <a:srgbClr val="C00000"/>
                </a:solidFill>
              </a:rPr>
              <a:t>?)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err="1" smtClean="0">
                <a:solidFill>
                  <a:schemeClr val="tx1"/>
                </a:solidFill>
              </a:rPr>
              <a:t>흄의</a:t>
            </a:r>
            <a:r>
              <a:rPr lang="ko-KR" altLang="en-US" dirty="0" smtClean="0">
                <a:solidFill>
                  <a:schemeClr val="tx1"/>
                </a:solidFill>
              </a:rPr>
              <a:t> 집 예시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전세 집 고쳐주기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유리 닦이 예시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이익이 생겼지만 비용을 지불할 필요가 없을 때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이익인가</a:t>
            </a:r>
            <a:r>
              <a:rPr lang="en-US" altLang="ko-KR" b="1" dirty="0" smtClean="0">
                <a:solidFill>
                  <a:srgbClr val="C00000"/>
                </a:solidFill>
              </a:rPr>
              <a:t>? </a:t>
            </a:r>
            <a:r>
              <a:rPr lang="ko-KR" altLang="en-US" b="1" dirty="0" smtClean="0">
                <a:solidFill>
                  <a:srgbClr val="C00000"/>
                </a:solidFill>
              </a:rPr>
              <a:t>합의인가</a:t>
            </a:r>
            <a:r>
              <a:rPr lang="en-US" altLang="ko-KR" b="1" dirty="0" smtClean="0">
                <a:solidFill>
                  <a:srgbClr val="C00000"/>
                </a:solidFill>
              </a:rPr>
              <a:t>?(207p)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샘의 자동차 수리 예시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학급에서 쓰레기를 줍는 원칙을 의무로 정해야 하는가</a:t>
            </a:r>
            <a:r>
              <a:rPr lang="en-US" altLang="ko-KR" b="1" dirty="0" smtClean="0">
                <a:solidFill>
                  <a:schemeClr val="tx1"/>
                </a:solidFill>
              </a:rPr>
              <a:t>?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쓰레기를 줍는 학생에게 호혜를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배풀어야</a:t>
            </a:r>
            <a:r>
              <a:rPr lang="ko-KR" altLang="en-US" b="1" dirty="0" smtClean="0">
                <a:solidFill>
                  <a:schemeClr val="tx1"/>
                </a:solidFill>
              </a:rPr>
              <a:t> 하는가</a:t>
            </a:r>
            <a:r>
              <a:rPr lang="en-US" altLang="ko-KR" b="1" dirty="0" smtClean="0">
                <a:solidFill>
                  <a:schemeClr val="tx1"/>
                </a:solidFill>
              </a:rPr>
              <a:t>?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dirty="0" smtClean="0">
                <a:solidFill>
                  <a:srgbClr val="0070C0"/>
                </a:solidFill>
              </a:rPr>
              <a:t> </a:t>
            </a:r>
            <a:r>
              <a:rPr lang="ko-KR" dirty="0">
                <a:solidFill>
                  <a:srgbClr val="0070C0"/>
                </a:solidFill>
              </a:rPr>
              <a:t>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sz="2700" dirty="0" smtClean="0">
                <a:solidFill>
                  <a:srgbClr val="0070C0"/>
                </a:solidFill>
              </a:rPr>
              <a:t>존 </a:t>
            </a:r>
            <a:r>
              <a:rPr lang="ko-KR" altLang="en-US" sz="2700" dirty="0" err="1" smtClean="0">
                <a:solidFill>
                  <a:srgbClr val="0070C0"/>
                </a:solidFill>
              </a:rPr>
              <a:t>롤스의</a:t>
            </a:r>
            <a:r>
              <a:rPr lang="ko-KR" altLang="en-US" sz="2700" dirty="0" smtClean="0">
                <a:solidFill>
                  <a:srgbClr val="0070C0"/>
                </a:solidFill>
              </a:rPr>
              <a:t> 평등 옹호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rgbClr val="C00000"/>
                </a:solidFill>
              </a:rPr>
              <a:t>정의의 두가지 원칙</a:t>
            </a:r>
            <a:r>
              <a:rPr lang="en-US" altLang="ko-KR" b="1" dirty="0" smtClean="0">
                <a:solidFill>
                  <a:srgbClr val="C00000"/>
                </a:solidFill>
              </a:rPr>
              <a:t>(211p) --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토론거리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차등 원칙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논의 거리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사회에서 가장 약자에 속하는 사람에게 이익이 돌아가는 경우에만 사회적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경제적 불평등을 인정</a:t>
            </a:r>
            <a:r>
              <a:rPr lang="en-US" altLang="ko-KR" b="1" dirty="0" smtClean="0">
                <a:solidFill>
                  <a:schemeClr val="tx1"/>
                </a:solidFill>
              </a:rPr>
              <a:t>? </a:t>
            </a:r>
            <a:r>
              <a:rPr lang="ko-KR" altLang="en-US" b="1" dirty="0" smtClean="0">
                <a:solidFill>
                  <a:schemeClr val="tx1"/>
                </a:solidFill>
              </a:rPr>
              <a:t>가능하겠는가</a:t>
            </a:r>
            <a:r>
              <a:rPr lang="en-US" altLang="ko-KR" b="1" dirty="0" smtClean="0">
                <a:solidFill>
                  <a:schemeClr val="tx1"/>
                </a:solidFill>
              </a:rPr>
              <a:t>?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차상위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생활보호 대상자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장애인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사회 약자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소수민족에게 대학 진입장벽을 낮춘다면</a:t>
            </a:r>
            <a:r>
              <a:rPr lang="en-US" altLang="ko-KR" b="1" dirty="0" smtClean="0">
                <a:solidFill>
                  <a:schemeClr val="tx1"/>
                </a:solidFill>
              </a:rPr>
              <a:t>? (</a:t>
            </a:r>
            <a:r>
              <a:rPr lang="ko-KR" altLang="en-US" b="1" dirty="0" smtClean="0">
                <a:solidFill>
                  <a:schemeClr val="tx1"/>
                </a:solidFill>
              </a:rPr>
              <a:t>부모의 소득이 낮은 학생들에게 대학 입학의 문턱을 낮춘다면</a:t>
            </a:r>
            <a:r>
              <a:rPr lang="en-US" altLang="ko-KR" b="1" dirty="0" smtClean="0">
                <a:solidFill>
                  <a:schemeClr val="tx1"/>
                </a:solidFill>
              </a:rPr>
              <a:t>?)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미국과 유럽의 차이</a:t>
            </a:r>
            <a:r>
              <a:rPr lang="en-US" altLang="ko-KR" b="1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상위 </a:t>
            </a:r>
            <a:r>
              <a:rPr lang="en-US" altLang="ko-KR" b="1" dirty="0" smtClean="0">
                <a:solidFill>
                  <a:schemeClr val="tx1"/>
                </a:solidFill>
              </a:rPr>
              <a:t>30% </a:t>
            </a:r>
            <a:r>
              <a:rPr lang="ko-KR" altLang="en-US" b="1" dirty="0" smtClean="0">
                <a:solidFill>
                  <a:schemeClr val="tx1"/>
                </a:solidFill>
              </a:rPr>
              <a:t>대학을 뺑뺑이로 돌린다면</a:t>
            </a:r>
            <a:r>
              <a:rPr lang="en-US" altLang="ko-KR" b="1" dirty="0" smtClean="0">
                <a:solidFill>
                  <a:schemeClr val="tx1"/>
                </a:solidFill>
              </a:rPr>
              <a:t>?)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b="1" dirty="0" smtClean="0">
                <a:solidFill>
                  <a:schemeClr val="tx1"/>
                </a:solidFill>
              </a:rPr>
              <a:t>논의 후 무지의 장막 뒤에서 다시 논의</a:t>
            </a: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도덕성 임의성 배제의 원칙</a:t>
            </a:r>
            <a:r>
              <a:rPr lang="en-US" altLang="ko-KR" dirty="0" smtClean="0">
                <a:solidFill>
                  <a:srgbClr val="C00000"/>
                </a:solidFill>
              </a:rPr>
              <a:t>(214p)</a:t>
            </a:r>
          </a:p>
          <a:p>
            <a:endParaRPr lang="en-US" altLang="ko-KR" dirty="0"/>
          </a:p>
          <a:p>
            <a:r>
              <a:rPr lang="ko-KR" altLang="en-US" dirty="0" smtClean="0"/>
              <a:t>봉건제도 또는 카스트 제도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출생에 따라 정해지는 계층</a:t>
            </a:r>
            <a:endParaRPr lang="en-US" altLang="ko-KR" dirty="0" smtClean="0"/>
          </a:p>
          <a:p>
            <a:r>
              <a:rPr lang="ko-KR" altLang="en-US" dirty="0" smtClean="0"/>
              <a:t>자유 지상주의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기회 균등을 공식 인정하는 자유시장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현실은</a:t>
            </a:r>
            <a:r>
              <a:rPr lang="en-US" altLang="ko-KR" dirty="0" smtClean="0"/>
              <a:t>?)</a:t>
            </a:r>
          </a:p>
          <a:p>
            <a:r>
              <a:rPr lang="ko-KR" altLang="en-US" dirty="0" smtClean="0"/>
              <a:t>능력 위주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공정한 기회균등을 인정하는 자유시장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형식적인 기회균등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평등주의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롤스의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차등원칙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66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5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평등주의 악몽</a:t>
            </a:r>
            <a:r>
              <a:rPr lang="en-US" altLang="ko-KR" dirty="0" smtClean="0">
                <a:solidFill>
                  <a:srgbClr val="C00000"/>
                </a:solidFill>
              </a:rPr>
              <a:t>(217p)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커트 </a:t>
            </a:r>
            <a:r>
              <a:rPr lang="ko-KR" altLang="en-US" dirty="0" err="1" smtClean="0"/>
              <a:t>보네것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해리슨 </a:t>
            </a:r>
            <a:r>
              <a:rPr lang="ko-KR" altLang="en-US" dirty="0" err="1" smtClean="0"/>
              <a:t>버거론</a:t>
            </a:r>
            <a:r>
              <a:rPr lang="ko-KR" altLang="en-US" dirty="0" smtClean="0"/>
              <a:t> </a:t>
            </a:r>
            <a:r>
              <a:rPr lang="en-US" altLang="ko-KR" dirty="0" smtClean="0"/>
              <a:t>2081</a:t>
            </a:r>
            <a:r>
              <a:rPr lang="ko-KR" altLang="en-US" dirty="0" smtClean="0"/>
              <a:t>년 완전한 </a:t>
            </a:r>
            <a:r>
              <a:rPr lang="ko-KR" altLang="en-US" dirty="0" err="1" smtClean="0"/>
              <a:t>평등시대</a:t>
            </a:r>
            <a:endParaRPr lang="en-US" altLang="ko-KR" dirty="0" smtClean="0"/>
          </a:p>
          <a:p>
            <a:r>
              <a:rPr lang="ko-KR" altLang="en-US" dirty="0" err="1" smtClean="0"/>
              <a:t>롤스</a:t>
            </a:r>
            <a:r>
              <a:rPr lang="en-US" altLang="ko-KR" dirty="0" smtClean="0"/>
              <a:t>:</a:t>
            </a:r>
          </a:p>
          <a:p>
            <a:r>
              <a:rPr lang="ko-KR" altLang="en-US" dirty="0" smtClean="0"/>
              <a:t>재능 있는 사람에게 불이익을 주지 않으면서 재능과 소질의 불공정한 분배를 바로 잡는다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재능 있는 사람을 격려해서 그 재능을 개발하고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재능으로 시장에 거두어 들인 대가는 공동체 전체에게 돌아가게 하는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오직 차등원칙만이 소득과 부의 분배를 우연에 좌우되지 않도록 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1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5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반박</a:t>
            </a:r>
            <a:r>
              <a:rPr lang="en-US" altLang="ko-KR" dirty="0" smtClean="0">
                <a:solidFill>
                  <a:srgbClr val="C00000"/>
                </a:solidFill>
              </a:rPr>
              <a:t>(220p)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격려금 정도는 괜찮지 않는가</a:t>
            </a:r>
            <a:r>
              <a:rPr lang="en-US" altLang="ko-KR" dirty="0" smtClean="0"/>
              <a:t>? </a:t>
            </a:r>
          </a:p>
          <a:p>
            <a:r>
              <a:rPr lang="ko-KR" altLang="en-US" dirty="0" err="1" smtClean="0"/>
              <a:t>롤스는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격려차원의</a:t>
            </a:r>
            <a:r>
              <a:rPr lang="ko-KR" altLang="en-US" dirty="0" smtClean="0"/>
              <a:t> 보상금으로 생긴 소득 불균형은 허용한다고 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그 격려금도 어려운 환경에 놓인 사람들의 운명을 개선하는데 쓰여야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비록 재능은 타고났지만 그러한 노력의 대가는 받을 자격이 있지 않는가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롤스는</a:t>
            </a:r>
            <a:r>
              <a:rPr lang="ko-KR" altLang="en-US" dirty="0" smtClean="0"/>
              <a:t> 노력도 혜택 받은 가정환경의 산물일 수 있다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olidFill>
                  <a:srgbClr val="C00000"/>
                </a:solidFill>
              </a:rPr>
              <a:t>“</a:t>
            </a:r>
            <a:r>
              <a:rPr lang="ko-KR" altLang="en-US" dirty="0" smtClean="0">
                <a:solidFill>
                  <a:srgbClr val="C00000"/>
                </a:solidFill>
              </a:rPr>
              <a:t>노력하고 도전해서 소위 자격을 갖춘 사람이 되려는 의지조차도 행복한 가정과 사회적 환경의 영향이다</a:t>
            </a:r>
            <a:r>
              <a:rPr lang="en-US" altLang="ko-KR" dirty="0" smtClean="0">
                <a:solidFill>
                  <a:srgbClr val="C00000"/>
                </a:solidFill>
              </a:rPr>
              <a:t>.”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선생님</a:t>
            </a:r>
            <a:r>
              <a:rPr lang="en-US" altLang="ko-KR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잘 지내셨습니까</a:t>
            </a:r>
            <a:r>
              <a:rPr lang="en-US" altLang="ko-KR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8800" b="1" dirty="0">
              <a:solidFill>
                <a:srgbClr val="AE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8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15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분배되는 몫은 타고난 운에 따라 결정</a:t>
            </a:r>
            <a:r>
              <a:rPr lang="en-US" altLang="ko-KR" dirty="0" smtClean="0">
                <a:solidFill>
                  <a:srgbClr val="C00000"/>
                </a:solidFill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</a:rPr>
              <a:t>운은 도덕적 관점에서 임의성이다</a:t>
            </a:r>
            <a:r>
              <a:rPr lang="en-US" altLang="ko-KR" dirty="0" smtClean="0">
                <a:solidFill>
                  <a:srgbClr val="C00000"/>
                </a:solidFill>
              </a:rPr>
              <a:t>)226p</a:t>
            </a:r>
            <a:endParaRPr lang="en-US" altLang="ko-KR" dirty="0" smtClean="0"/>
          </a:p>
          <a:p>
            <a:r>
              <a:rPr lang="ko-KR" altLang="en-US" dirty="0" smtClean="0"/>
              <a:t>매력 자본을 가지고 태어난 정우성</a:t>
            </a:r>
            <a:endParaRPr lang="en-US" altLang="ko-KR" dirty="0" smtClean="0"/>
          </a:p>
          <a:p>
            <a:r>
              <a:rPr lang="ko-KR" altLang="en-US" dirty="0" smtClean="0"/>
              <a:t>운동능력을 타고난 마이클 조던</a:t>
            </a:r>
            <a:endParaRPr lang="en-US" altLang="ko-KR" dirty="0" smtClean="0"/>
          </a:p>
          <a:p>
            <a:r>
              <a:rPr lang="ko-KR" altLang="en-US" dirty="0" smtClean="0"/>
              <a:t>그 사회가 </a:t>
            </a:r>
            <a:r>
              <a:rPr lang="en-US" altLang="ko-KR" dirty="0" err="1" smtClean="0"/>
              <a:t>Youtube</a:t>
            </a:r>
            <a:r>
              <a:rPr lang="ko-KR" altLang="en-US" dirty="0" smtClean="0"/>
              <a:t>를 선호하는 시대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내가 경쟁에서 승리할 확률이 높은 재능을 가졌다 해도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재능이 전적으로 노력의 결과는 아니라는 사실이다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어떤 자질이 사회에 기여하느냐는 그때그때 사회가 어떤 자질을 높게 평가하느냐에 달려있다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53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15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경제학자 밀턴 </a:t>
            </a:r>
            <a:r>
              <a:rPr lang="ko-KR" altLang="en-US" dirty="0" err="1" smtClean="0">
                <a:solidFill>
                  <a:srgbClr val="C00000"/>
                </a:solidFill>
              </a:rPr>
              <a:t>프리드먼의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</a:rPr>
              <a:t>선택의 자유</a:t>
            </a:r>
            <a:r>
              <a:rPr lang="en-US" altLang="ko-KR" dirty="0" smtClean="0">
                <a:solidFill>
                  <a:srgbClr val="C00000"/>
                </a:solidFill>
              </a:rPr>
              <a:t>＇(229p): </a:t>
            </a:r>
            <a:r>
              <a:rPr lang="ko-KR" altLang="en-US" dirty="0" err="1" smtClean="0">
                <a:solidFill>
                  <a:srgbClr val="C00000"/>
                </a:solidFill>
              </a:rPr>
              <a:t>로널드</a:t>
            </a:r>
            <a:r>
              <a:rPr lang="ko-KR" altLang="en-US" dirty="0" smtClean="0">
                <a:solidFill>
                  <a:srgbClr val="C00000"/>
                </a:solidFill>
              </a:rPr>
              <a:t> 레이건 시절의 교과서</a:t>
            </a:r>
            <a:endParaRPr lang="en-US" altLang="ko-KR" dirty="0" smtClean="0"/>
          </a:p>
          <a:p>
            <a:r>
              <a:rPr lang="ko-KR" altLang="en-US" dirty="0" smtClean="0"/>
              <a:t>사회 계층에 따라 받는 불공정한 혜택을 인정</a:t>
            </a:r>
            <a:endParaRPr lang="en-US" altLang="ko-KR" dirty="0"/>
          </a:p>
          <a:p>
            <a:r>
              <a:rPr lang="ko-KR" altLang="en-US" dirty="0" smtClean="0"/>
              <a:t>재능과 소질을 물려받은 사람들의 불공정도 인정</a:t>
            </a:r>
            <a:endParaRPr lang="en-US" altLang="ko-KR" dirty="0" smtClean="0"/>
          </a:p>
          <a:p>
            <a:r>
              <a:rPr lang="ko-KR" altLang="en-US" dirty="0" smtClean="0"/>
              <a:t>불공평을 수정하려고 해서는 안되고 그 불공평과 더불어 사는 법을 터득하고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결과 생겨나는 이익을 즐겨야 한다고 주장</a:t>
            </a:r>
            <a:endParaRPr lang="en-US" altLang="ko-KR" dirty="0"/>
          </a:p>
          <a:p>
            <a:r>
              <a:rPr lang="ko-KR" altLang="en-US" dirty="0" smtClean="0"/>
              <a:t>정부가 수정하려고 하지 말아라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우리가 한탄하는 적잖은 불공평에서 얼마나 많은 이익을 얻고 있는지 깨달아라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45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15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실제로 존재하는 방식은 마땅히 존재해야하는 방식을 결정하지 않는다는 것이다</a:t>
            </a:r>
            <a:r>
              <a:rPr lang="en-US" altLang="ko-KR" dirty="0" smtClean="0">
                <a:solidFill>
                  <a:srgbClr val="C00000"/>
                </a:solidFill>
              </a:rPr>
              <a:t>.</a:t>
            </a:r>
            <a:endParaRPr lang="en-US" altLang="ko-KR" dirty="0" smtClean="0"/>
          </a:p>
          <a:p>
            <a:r>
              <a:rPr lang="en-US" altLang="ko-KR" dirty="0" smtClean="0"/>
              <a:t>(230p)</a:t>
            </a:r>
          </a:p>
          <a:p>
            <a:r>
              <a:rPr lang="ko-KR" altLang="en-US" dirty="0" smtClean="0"/>
              <a:t>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롤스느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프리드먼의</a:t>
            </a:r>
            <a:r>
              <a:rPr lang="ko-KR" altLang="en-US" dirty="0" smtClean="0"/>
              <a:t> 견해에 반영된 자기 </a:t>
            </a:r>
            <a:r>
              <a:rPr lang="ko-KR" altLang="en-US" dirty="0" err="1" smtClean="0"/>
              <a:t>위안식</a:t>
            </a:r>
            <a:r>
              <a:rPr lang="ko-KR" altLang="en-US" dirty="0" smtClean="0"/>
              <a:t> 조언을 거부한다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불공정하다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자연의 분배방식이나 인간의 사회적 위치는 요소에 불과하다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공정이나 불공정은 제도가 그러한 요소들을 다루는 방식에서 생겨난다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 r="4458" b="52609"/>
          <a:stretch/>
        </p:blipFill>
        <p:spPr>
          <a:xfrm>
            <a:off x="2430350" y="2164106"/>
            <a:ext cx="7645732" cy="36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ko-KR" dirty="0">
                <a:solidFill>
                  <a:srgbClr val="0070C0"/>
                </a:solidFill>
              </a:rPr>
              <a:t> 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존 </a:t>
            </a:r>
            <a:r>
              <a:rPr lang="ko-KR" altLang="en-US" dirty="0" err="1">
                <a:solidFill>
                  <a:srgbClr val="0070C0"/>
                </a:solidFill>
              </a:rPr>
              <a:t>롤스의</a:t>
            </a:r>
            <a:r>
              <a:rPr lang="ko-KR" altLang="en-US" dirty="0">
                <a:solidFill>
                  <a:srgbClr val="0070C0"/>
                </a:solidFill>
              </a:rPr>
              <a:t> 평등 옹호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0" r="4458" b="1"/>
          <a:stretch/>
        </p:blipFill>
        <p:spPr>
          <a:xfrm>
            <a:off x="2643808" y="2132394"/>
            <a:ext cx="6930115" cy="4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dirty="0" smtClean="0">
                <a:solidFill>
                  <a:srgbClr val="0070C0"/>
                </a:solidFill>
              </a:rPr>
              <a:t>정 리</a:t>
            </a:r>
            <a:r>
              <a:rPr lang="ko-KR" dirty="0">
                <a:solidFill>
                  <a:srgbClr val="0070C0"/>
                </a:solidFill>
              </a:rPr>
              <a:t/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공부라는 것은 무엇입니까</a:t>
            </a:r>
            <a:r>
              <a:rPr lang="en-US" altLang="ko-KR" dirty="0" smtClean="0">
                <a:solidFill>
                  <a:srgbClr val="0070C0"/>
                </a:solidFill>
              </a:rPr>
              <a:t>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r>
              <a:rPr lang="ko-KR" altLang="en-US" dirty="0"/>
              <a:t>공부는 </a:t>
            </a:r>
            <a:r>
              <a:rPr lang="ko-KR" altLang="en-US" dirty="0" smtClean="0"/>
              <a:t>망치로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공부는 </a:t>
            </a:r>
            <a:r>
              <a:rPr lang="ko-KR" altLang="en-US" dirty="0" smtClean="0"/>
              <a:t>책상 위에 </a:t>
            </a:r>
            <a:r>
              <a:rPr lang="ko-KR" altLang="en-US" dirty="0"/>
              <a:t>서는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공부는 뿌리에 힘쓰는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음지를 지향하는 공부가 진짜 </a:t>
            </a:r>
            <a:r>
              <a:rPr lang="ko-KR" altLang="en-US" dirty="0" smtClean="0"/>
              <a:t>공부입니다</a:t>
            </a:r>
            <a:endParaRPr lang="en-US" altLang="ko-KR" dirty="0" smtClean="0"/>
          </a:p>
          <a:p>
            <a:r>
              <a:rPr lang="ko-KR" altLang="en-US" dirty="0" smtClean="0"/>
              <a:t>더 </a:t>
            </a:r>
            <a:r>
              <a:rPr lang="ko-KR" altLang="en-US" dirty="0"/>
              <a:t>어둡고 축축한 곳으로 밑바닥 깊숙한 곳까지 가야 더욱 깊고 넓게 뿌리를 내릴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신영복교수님의 말씀도 그렇습니다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7620000" cy="6096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8" y="571500"/>
            <a:ext cx="7620000" cy="6096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762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정의란 무엇인가</a:t>
            </a:r>
            <a:r>
              <a:rPr lang="en-US" altLang="ko-KR" sz="60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8800" b="1" dirty="0">
              <a:solidFill>
                <a:srgbClr val="AE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5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FCE"/>
              </a:buClr>
              <a:buSzPts val="4400"/>
              <a:buFont typeface="Gill Sans"/>
              <a:buNone/>
            </a:pPr>
            <a:r>
              <a:rPr lang="ko-KR" altLang="en-US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정의로운 사회를</a:t>
            </a:r>
            <a: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어떤 철학과 제도로 만들 수 있을까</a:t>
            </a:r>
            <a:r>
              <a:rPr lang="en-US" altLang="ko-KR" sz="4400" b="1" dirty="0" smtClean="0">
                <a:solidFill>
                  <a:srgbClr val="AE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b="1" dirty="0">
              <a:solidFill>
                <a:srgbClr val="AE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9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1 장</a:t>
            </a:r>
            <a: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옳은 일 하기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책 읽는 교사 모임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06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&lt;</a:t>
            </a:r>
            <a:r>
              <a:rPr lang="ko-KR" altLang="en-US" dirty="0">
                <a:solidFill>
                  <a:srgbClr val="C00000"/>
                </a:solidFill>
              </a:rPr>
              <a:t>정의를 바라보는 관점</a:t>
            </a:r>
            <a:r>
              <a:rPr lang="en-US" altLang="ko-KR" dirty="0" smtClean="0">
                <a:solidFill>
                  <a:srgbClr val="C00000"/>
                </a:solidFill>
              </a:rPr>
              <a:t>&gt; 16p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정의를 바라보는 관점</a:t>
            </a:r>
            <a:r>
              <a:rPr lang="en-US" altLang="ko-KR" dirty="0"/>
              <a:t>: </a:t>
            </a:r>
            <a:r>
              <a:rPr lang="ko-KR" altLang="en-US" dirty="0"/>
              <a:t>행복 극대화</a:t>
            </a:r>
            <a:r>
              <a:rPr lang="en-US" altLang="ko-KR" dirty="0"/>
              <a:t>, </a:t>
            </a:r>
            <a:r>
              <a:rPr lang="ko-KR" altLang="en-US" dirty="0" err="1"/>
              <a:t>자유존중</a:t>
            </a:r>
            <a:r>
              <a:rPr lang="en-US" altLang="ko-KR" dirty="0"/>
              <a:t>, </a:t>
            </a:r>
            <a:r>
              <a:rPr lang="ko-KR" altLang="en-US" dirty="0"/>
              <a:t>미덕 </a:t>
            </a:r>
            <a:r>
              <a:rPr lang="ko-KR" altLang="en-US" dirty="0" smtClean="0"/>
              <a:t>추구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아담 스미스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보이지 않는 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수요와 공급</a:t>
            </a:r>
            <a:r>
              <a:rPr lang="en-US" altLang="ko-KR" dirty="0" smtClean="0"/>
              <a:t>) – </a:t>
            </a:r>
            <a:r>
              <a:rPr lang="ko-KR" altLang="en-US" dirty="0" err="1" smtClean="0"/>
              <a:t>가격폭리</a:t>
            </a:r>
            <a:r>
              <a:rPr lang="ko-KR" altLang="en-US" dirty="0" smtClean="0"/>
              <a:t> 처벌법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정치와 경제의 관점에서 행복 극대화</a:t>
            </a:r>
            <a:r>
              <a:rPr lang="en-US" altLang="ko-KR" dirty="0"/>
              <a:t>(</a:t>
            </a:r>
            <a:r>
              <a:rPr lang="ko-KR" altLang="en-US" dirty="0"/>
              <a:t>공리주의</a:t>
            </a:r>
            <a:r>
              <a:rPr lang="en-US" altLang="ko-KR" dirty="0"/>
              <a:t>, </a:t>
            </a:r>
            <a:r>
              <a:rPr lang="ko-KR" altLang="en-US" dirty="0"/>
              <a:t>진보</a:t>
            </a:r>
            <a:r>
              <a:rPr lang="en-US" altLang="ko-KR" dirty="0"/>
              <a:t>, </a:t>
            </a:r>
            <a:r>
              <a:rPr lang="ko-KR" altLang="en-US" dirty="0"/>
              <a:t>케인즈</a:t>
            </a:r>
            <a:r>
              <a:rPr lang="en-US" altLang="ko-KR" dirty="0" smtClean="0"/>
              <a:t>). – </a:t>
            </a:r>
            <a:r>
              <a:rPr lang="ko-KR" altLang="en-US" dirty="0" smtClean="0"/>
              <a:t>자본주의의 끝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빈 병을 땅에다 파 묻고 정부가 사람을 고용해 빈 병을 파내라</a:t>
            </a:r>
            <a:r>
              <a:rPr lang="en-US" altLang="ko-KR" dirty="0" smtClean="0"/>
              <a:t>“</a:t>
            </a:r>
            <a:br>
              <a:rPr lang="en-US" altLang="ko-KR" dirty="0" smtClean="0"/>
            </a:br>
            <a:r>
              <a:rPr lang="ko-KR" altLang="en-US" dirty="0" err="1" smtClean="0"/>
              <a:t>자유존중</a:t>
            </a:r>
            <a:r>
              <a:rPr lang="en-US" altLang="ko-KR" dirty="0"/>
              <a:t>(</a:t>
            </a:r>
            <a:r>
              <a:rPr lang="ko-KR" altLang="en-US" dirty="0" err="1"/>
              <a:t>신자유주의</a:t>
            </a:r>
            <a:r>
              <a:rPr lang="en-US" altLang="ko-KR" dirty="0"/>
              <a:t>, </a:t>
            </a:r>
            <a:r>
              <a:rPr lang="ko-KR" altLang="en-US" dirty="0"/>
              <a:t>시장경제</a:t>
            </a:r>
            <a:r>
              <a:rPr lang="en-US" altLang="ko-KR" dirty="0"/>
              <a:t>, </a:t>
            </a:r>
            <a:r>
              <a:rPr lang="ko-KR" altLang="en-US" dirty="0"/>
              <a:t>하이에크</a:t>
            </a:r>
            <a:r>
              <a:rPr lang="en-US" altLang="ko-KR" dirty="0"/>
              <a:t>), </a:t>
            </a:r>
            <a:r>
              <a:rPr lang="ko-KR" altLang="en-US" dirty="0" err="1"/>
              <a:t>미덕추구</a:t>
            </a:r>
            <a:r>
              <a:rPr lang="en-US" altLang="ko-KR" dirty="0"/>
              <a:t>(</a:t>
            </a:r>
            <a:r>
              <a:rPr lang="ko-KR" altLang="en-US" dirty="0"/>
              <a:t>양심</a:t>
            </a:r>
            <a:r>
              <a:rPr lang="en-US" altLang="ko-KR" dirty="0"/>
              <a:t>, </a:t>
            </a:r>
            <a:r>
              <a:rPr lang="ko-KR" altLang="en-US" dirty="0"/>
              <a:t>도덕</a:t>
            </a:r>
            <a:r>
              <a:rPr lang="en-US" altLang="ko-KR" dirty="0"/>
              <a:t>) </a:t>
            </a:r>
            <a:r>
              <a:rPr lang="ko-KR" altLang="en-US" dirty="0"/>
              <a:t>행복 </a:t>
            </a:r>
            <a:r>
              <a:rPr lang="en-US" altLang="ko-KR" dirty="0"/>
              <a:t>vs </a:t>
            </a:r>
            <a:r>
              <a:rPr lang="ko-KR" altLang="en-US" dirty="0" smtClean="0"/>
              <a:t>자유</a:t>
            </a:r>
            <a:endParaRPr lang="en-US" altLang="ko-KR" dirty="0"/>
          </a:p>
          <a:p>
            <a:r>
              <a:rPr lang="ko-KR" altLang="en-US" dirty="0" smtClean="0"/>
              <a:t>결국 부의 재분배의 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보이지 않는 손</a:t>
            </a:r>
            <a:r>
              <a:rPr lang="en-US" altLang="ko-KR" dirty="0" smtClean="0"/>
              <a:t>:</a:t>
            </a:r>
            <a:r>
              <a:rPr lang="ko-KR" altLang="en-US" dirty="0" smtClean="0"/>
              <a:t>시장의 논리</a:t>
            </a:r>
            <a:r>
              <a:rPr lang="en-US" altLang="ko-KR" dirty="0" smtClean="0"/>
              <a:t>:</a:t>
            </a:r>
            <a:r>
              <a:rPr lang="ko-KR" altLang="en-US" dirty="0" smtClean="0"/>
              <a:t>공급과 수요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국가의 통제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남성를</a:t>
            </a:r>
            <a:r>
              <a:rPr lang="ko-KR" altLang="en-US" dirty="0" smtClean="0"/>
              <a:t> 나무에 비유한다면 여성은 무엇에 비유할 수 있을까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ko-KR" altLang="en-US" dirty="0" smtClean="0"/>
              <a:t>행복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미덕</a:t>
            </a:r>
            <a:endParaRPr lang="en-US" altLang="ko-KR" dirty="0" smtClean="0"/>
          </a:p>
          <a:p>
            <a:r>
              <a:rPr lang="ko-KR" altLang="en-US" dirty="0" smtClean="0"/>
              <a:t>단지 개인이 서로를 어떻게 대해야 하는가를 묻는 것으로 끝나지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법은 어떤 역할을 해야 하는가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사회는 어떻게 조직되어야 하는가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ko-KR" altLang="en-US" dirty="0" smtClean="0"/>
              <a:t>한마디로 정의를 묻는 질문이다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행복 극대화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 존중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미덕 추구는 다른 각도에서 정의를 바라본다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86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1 장</a:t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옳은 일 하기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정의를 정의할 수 있을까</a:t>
            </a:r>
            <a:r>
              <a:rPr lang="en-US" altLang="ko-KR" dirty="0" smtClean="0">
                <a:solidFill>
                  <a:srgbClr val="0070C0"/>
                </a:solidFill>
              </a:rPr>
              <a:t>?)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27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altLang="ko-KR" dirty="0" smtClean="0"/>
              <a:t>32P</a:t>
            </a:r>
          </a:p>
          <a:p>
            <a:r>
              <a:rPr lang="ko-KR" altLang="en-US" dirty="0" smtClean="0"/>
              <a:t>미국 주요 기업의 최고 경영자</a:t>
            </a:r>
            <a:endParaRPr lang="en-US" altLang="ko-KR" dirty="0" smtClean="0"/>
          </a:p>
          <a:p>
            <a:r>
              <a:rPr lang="en-US" altLang="ko-KR" dirty="0" smtClean="0"/>
              <a:t>1980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노동자들보다 </a:t>
            </a:r>
            <a:r>
              <a:rPr lang="en-US" altLang="ko-KR" dirty="0" smtClean="0"/>
              <a:t>42</a:t>
            </a:r>
            <a:r>
              <a:rPr lang="ko-KR" altLang="en-US" dirty="0" smtClean="0"/>
              <a:t>배 수익</a:t>
            </a:r>
            <a:endParaRPr lang="en-US" altLang="ko-KR" dirty="0" smtClean="0"/>
          </a:p>
          <a:p>
            <a:r>
              <a:rPr lang="en-US" altLang="ko-KR" dirty="0" smtClean="0"/>
              <a:t>2007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 </a:t>
            </a:r>
            <a:r>
              <a:rPr lang="ko-KR" altLang="en-US" dirty="0"/>
              <a:t>노동자들보다 </a:t>
            </a:r>
            <a:r>
              <a:rPr lang="en-US" altLang="ko-KR" dirty="0" smtClean="0"/>
              <a:t>344</a:t>
            </a:r>
            <a:r>
              <a:rPr lang="ko-KR" altLang="en-US" dirty="0" smtClean="0"/>
              <a:t>배 수익</a:t>
            </a:r>
            <a:endParaRPr lang="en-US" altLang="ko-KR" dirty="0" smtClean="0"/>
          </a:p>
          <a:p>
            <a:r>
              <a:rPr lang="ko-KR" altLang="en-US" dirty="0" smtClean="0"/>
              <a:t>지금은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1980</a:t>
            </a:r>
            <a:r>
              <a:rPr lang="ko-KR" altLang="en-US" dirty="0" smtClean="0"/>
              <a:t>년에는 지금보다 재능이 적고 일도 덜 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아니면 원래 소득 격차라는 것인 재능이나 기술과는 무관하게 우연히 발생하는 것일까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우리가 태어난 국가는 어떠한가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8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1175</Words>
  <Application>Microsoft Office PowerPoint</Application>
  <PresentationFormat>와이드스크린</PresentationFormat>
  <Paragraphs>162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9" baseType="lpstr">
      <vt:lpstr>Gill Sans</vt:lpstr>
      <vt:lpstr>Arial</vt:lpstr>
      <vt:lpstr>Gallery</vt:lpstr>
      <vt:lpstr>선생님의 미래를 바꾸는 독서 모임</vt:lpstr>
      <vt:lpstr>PowerPoint 프레젠테이션</vt:lpstr>
      <vt:lpstr>선생님! 잘 지내셨습니까?</vt:lpstr>
      <vt:lpstr>정의란 무엇인가?</vt:lpstr>
      <vt:lpstr>정의로운 사회를 어떤 철학과 제도로 만들 수 있을까?</vt:lpstr>
      <vt:lpstr>제 1 장 옳은 일 하기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1 장 옳은 일 하기(정의를 정의할 수 있을까?)</vt:lpstr>
      <vt:lpstr>제 6 장 존 롤스의 평등 옹호</vt:lpstr>
      <vt:lpstr>평등하게 나누는 것은 불가능할까?</vt:lpstr>
      <vt:lpstr>제 6 장 존 롤스의 평등 옹호</vt:lpstr>
      <vt:lpstr>협상에서 어느 누구도 우월한 위치에 놓이지 않는다면,  우리가 합의한 원칙은 공정하다.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제 6 장 존 롤스의 평등 옹호</vt:lpstr>
      <vt:lpstr>정 리 공부라는 것은 무엇입니까?</vt:lpstr>
      <vt:lpstr>제 1 장 옳은 일 하기(정의를 정의할 수 있을까?)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아이의 미래를 바꾸는 학교 혁명</dc:title>
  <dc:creator>Windows User</dc:creator>
  <cp:lastModifiedBy>김 상홍</cp:lastModifiedBy>
  <cp:revision>76</cp:revision>
  <dcterms:created xsi:type="dcterms:W3CDTF">2019-06-29T04:11:27Z</dcterms:created>
  <dcterms:modified xsi:type="dcterms:W3CDTF">2019-11-29T07:28:33Z</dcterms:modified>
</cp:coreProperties>
</file>