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3" r:id="rId5"/>
    <p:sldId id="264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47D4D7-4872-473E-910E-91E3E5051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EC6246E-1E3E-4D98-A500-FFDD3CC97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3EF438-6300-4FA1-A76D-22E7389B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D6BFA6-9352-4401-B122-06B34D08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2113A8-E03E-4DA8-8525-6C6AA44D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3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5B03F1-DD2E-431C-8013-B80F1374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F14EF4F-1545-484A-8071-EE173B68A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C2A762-A8AD-4F0C-A381-D2F4339D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C16A18-64EF-4B58-99FD-FD7CEBAF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C544BE-0BAD-41D2-A679-DAD3F212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481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2A415C3-6513-4064-8B76-1D09B9301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D68BF52-C4AC-405E-8C75-1BC503603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464022-670D-4316-832C-D1791B55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3D4528-776B-4004-A6D0-F2419FBE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3B6E6A-01BD-498E-891B-20760452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2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198E2-CD38-4E8C-B91D-B5B3E5B1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C54838-9EDA-46B9-A2CF-28963F95A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A4F386-2D2D-40D7-9C67-0D13E9F9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1E3241-E42A-4D22-9AF2-EE3CF15C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F8F0A3-35B7-4705-A6FD-337A227F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80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AF2159-CA5B-49FF-B120-F229423B5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6CE35-D081-4A02-A54C-918020C68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D31818-72BD-47C8-A86F-62B7A3AF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9392F5-1688-4CAB-83DD-09D7D6A1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B4A30D-FDBD-4577-A6B0-AB068632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689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5655DA-74D5-4832-80A4-C57F7EA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5405EB-0897-4DBF-ACBE-6F06688A8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5582A58-DEDA-4F9C-9C07-5B3AC0A14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2598F0B-4F36-469C-99C2-919A9D84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662E98-C683-403B-9BDE-702D319B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8B7CC5-8152-482A-A27C-233DE57A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4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1656F1-9D09-41BC-BA3E-9FD8F9B1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6D0C87-875B-4B21-B6C1-857AF77F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01662E3-FA0E-44A3-AAF9-2766CF3D9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61EC897-7055-4B58-8D3A-802D2EA36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223190F-8F79-4572-A08A-7532F4B98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29DB714-E424-4460-869D-869578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EBF4F7E-EB7C-46A1-B3CB-76CBFCE6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B356774-EB5D-4BBB-BB0E-00BBB7DD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84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81BC4A-BB1F-4C89-924B-5C2D3CC1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C1FC120-C93C-4AA4-91DE-055254A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65D86DB-071D-4E32-8104-7995B57E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6B7ECB6-8F3E-4A1C-B809-39EE5030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085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64C10BC-BD85-4BC2-9F4E-E7614CBF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235A768-6161-498B-88DA-B39E8582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70DCC88-5478-4FCA-8AE4-F0F358FB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256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D01FB7-4F32-48A5-B5AB-B6F4D53E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6951B8-EC91-422E-91D5-EA2BA5EDB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CE34D3-EA41-42EC-98E0-F8E966156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1163F9-3B21-4AA8-851F-3A8D267CD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9652BA-396A-48DF-A1E7-A7D3F2AA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4187B18-E8BC-476F-8912-94F984AC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38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743574-2131-4EA9-AD1F-EC40E79C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89C717-99EC-4376-A698-E427E8EBE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CD701A-621E-48AD-8255-0054B46D6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E002EE-1BE3-4EA0-865B-B94EB927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408FEA2-5CE5-4F89-8A5E-D3FA6838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838E34B-4D56-415D-AD71-2DDB73A9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4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0AAB1D9-6848-40AB-B297-4A7EABFE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CBD373-6C96-4B35-9033-D858A8455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5617A3-16ED-47FE-9FB3-34AE831E1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0BB0D-B1D3-4967-A33D-B16B31B9C47F}" type="datetimeFigureOut">
              <a:rPr lang="ko-KR" altLang="en-US" smtClean="0"/>
              <a:t>2019-11-29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8246A2-0272-46AA-A04F-D8A07AA23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7A45C9-83FB-448C-A0AE-FDE7688C0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9816-0213-4369-A35E-C78FD6F69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72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6B4757A-7765-4E2E-96D6-AECBB170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ko-KR" altLang="en-US" sz="5400" dirty="0">
                <a:solidFill>
                  <a:srgbClr val="FFFFFF"/>
                </a:solidFill>
              </a:rPr>
              <a:t>제</a:t>
            </a:r>
            <a:r>
              <a:rPr lang="en-US" altLang="ko-KR" sz="5400" dirty="0">
                <a:solidFill>
                  <a:srgbClr val="FFFFFF"/>
                </a:solidFill>
              </a:rPr>
              <a:t>2</a:t>
            </a:r>
            <a:r>
              <a:rPr lang="ko-KR" altLang="en-US" sz="5400" dirty="0">
                <a:solidFill>
                  <a:srgbClr val="FFFFFF"/>
                </a:solidFill>
              </a:rPr>
              <a:t>강</a:t>
            </a:r>
            <a:r>
              <a:rPr lang="en-US" altLang="ko-KR" sz="5400" dirty="0">
                <a:solidFill>
                  <a:srgbClr val="FFFFFF"/>
                </a:solidFill>
              </a:rPr>
              <a:t>. </a:t>
            </a:r>
            <a:r>
              <a:rPr lang="ko-KR" altLang="en-US" sz="5400" dirty="0">
                <a:solidFill>
                  <a:srgbClr val="FFFFFF"/>
                </a:solidFill>
              </a:rPr>
              <a:t>최대행복 원칙</a:t>
            </a:r>
            <a:r>
              <a:rPr lang="en-US" altLang="ko-KR" sz="5400" dirty="0">
                <a:solidFill>
                  <a:srgbClr val="FFFFFF"/>
                </a:solidFill>
              </a:rPr>
              <a:t>/</a:t>
            </a:r>
            <a:r>
              <a:rPr lang="ko-KR" altLang="en-US" sz="5400" dirty="0">
                <a:solidFill>
                  <a:srgbClr val="FFFFFF"/>
                </a:solidFill>
              </a:rPr>
              <a:t>공리주의</a:t>
            </a:r>
            <a:endParaRPr lang="en-US" altLang="ko-KR" sz="5400" dirty="0">
              <a:solidFill>
                <a:srgbClr val="FFFFFF"/>
              </a:solidFill>
            </a:endParaRPr>
          </a:p>
        </p:txBody>
      </p:sp>
      <p:cxnSp>
        <p:nvCxnSpPr>
          <p:cNvPr id="22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내용 개체 틀 4" descr="사람, 남자, 의류, 실내이(가) 표시된 사진&#10;&#10;자동 생성된 설명">
            <a:extLst>
              <a:ext uri="{FF2B5EF4-FFF2-40B4-BE49-F238E27FC236}">
                <a16:creationId xmlns:a16="http://schemas.microsoft.com/office/drawing/2014/main" id="{3AE50C74-D24F-4BE7-990F-37F2F5A80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21" y="2426818"/>
            <a:ext cx="5348009" cy="3997637"/>
          </a:xfrm>
          <a:prstGeom prst="rect">
            <a:avLst/>
          </a:prstGeom>
        </p:spPr>
      </p:pic>
      <p:cxnSp>
        <p:nvCxnSpPr>
          <p:cNvPr id="23" name="Straight Connector 1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descr="넥타이, 남자, 벽, 사람이(가) 표시된 사진&#10;&#10;자동 생성된 설명">
            <a:extLst>
              <a:ext uri="{FF2B5EF4-FFF2-40B4-BE49-F238E27FC236}">
                <a16:creationId xmlns:a16="http://schemas.microsoft.com/office/drawing/2014/main" id="{382329B8-B734-40BA-BB19-1B8840D2A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73" y="2570625"/>
            <a:ext cx="5455917" cy="371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934879-818C-4E66-B0A1-ADBADCCE5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E632B0-72C7-49B0-86A3-9566032D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http://img.principlesofknowledge.kr/images/2017/09/J12-20170929-120909112.jpg">
            <a:extLst>
              <a:ext uri="{FF2B5EF4-FFF2-40B4-BE49-F238E27FC236}">
                <a16:creationId xmlns:a16="http://schemas.microsoft.com/office/drawing/2014/main" id="{01023988-EC50-4B7A-8D39-9E8BDBF5D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3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말풍선: 모서리가 둥근 사각형 3">
            <a:extLst>
              <a:ext uri="{FF2B5EF4-FFF2-40B4-BE49-F238E27FC236}">
                <a16:creationId xmlns:a16="http://schemas.microsoft.com/office/drawing/2014/main" id="{DD21C3DD-5C63-4CFF-A437-DCC5FA7ABBB7}"/>
              </a:ext>
            </a:extLst>
          </p:cNvPr>
          <p:cNvSpPr/>
          <p:nvPr/>
        </p:nvSpPr>
        <p:spPr>
          <a:xfrm>
            <a:off x="838200" y="365125"/>
            <a:ext cx="4136472" cy="2378075"/>
          </a:xfrm>
          <a:prstGeom prst="wedgeRoundRectCallout">
            <a:avLst>
              <a:gd name="adj1" fmla="val -68005"/>
              <a:gd name="adj2" fmla="val 129059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/>
              <a:t>한 사람을 죽여 세사람을 살릴 수 밖에 없었다</a:t>
            </a:r>
            <a:r>
              <a:rPr lang="en-US" altLang="ko-KR" sz="2400" dirty="0"/>
              <a:t>. </a:t>
            </a:r>
            <a:r>
              <a:rPr lang="ko-KR" altLang="en-US" sz="2400" dirty="0"/>
              <a:t>파커가 </a:t>
            </a:r>
            <a:r>
              <a:rPr lang="ko-KR" altLang="en-US" sz="2400" dirty="0" err="1"/>
              <a:t>죽는다해도</a:t>
            </a:r>
            <a:r>
              <a:rPr lang="ko-KR" altLang="en-US" sz="2400" dirty="0"/>
              <a:t> 살길이 막막해질 사람도</a:t>
            </a:r>
            <a:r>
              <a:rPr lang="en-US" altLang="ko-KR" sz="2400" dirty="0"/>
              <a:t>, </a:t>
            </a:r>
            <a:r>
              <a:rPr lang="ko-KR" altLang="en-US" sz="2400" dirty="0"/>
              <a:t>슬퍼할 아내도 아이도 없었다</a:t>
            </a:r>
            <a:r>
              <a:rPr lang="en-US" altLang="ko-KR" sz="2400" dirty="0" smtClean="0"/>
              <a:t>.</a:t>
            </a:r>
          </a:p>
          <a:p>
            <a:pPr algn="ctr"/>
            <a:r>
              <a:rPr lang="en-US" altLang="ko-KR" sz="2400" dirty="0" smtClean="0"/>
              <a:t>3</a:t>
            </a:r>
            <a:r>
              <a:rPr lang="ko-KR" altLang="en-US" sz="2400" dirty="0" smtClean="0"/>
              <a:t>명 </a:t>
            </a:r>
            <a:r>
              <a:rPr lang="en-US" altLang="ko-KR" sz="2400" dirty="0" smtClean="0"/>
              <a:t>+ </a:t>
            </a:r>
            <a:r>
              <a:rPr lang="ko-KR" altLang="en-US" sz="2400" dirty="0" smtClean="0"/>
              <a:t>가족 </a:t>
            </a:r>
            <a:r>
              <a:rPr lang="en-US" altLang="ko-KR" sz="2400" dirty="0" smtClean="0"/>
              <a:t>&gt; 1</a:t>
            </a:r>
            <a:r>
              <a:rPr lang="ko-KR" altLang="en-US" sz="2400" dirty="0" smtClean="0"/>
              <a:t>명</a:t>
            </a:r>
            <a:endParaRPr lang="ko-KR" altLang="en-US" sz="2400" dirty="0"/>
          </a:p>
        </p:txBody>
      </p:sp>
      <p:sp>
        <p:nvSpPr>
          <p:cNvPr id="6" name="말풍선: 모서리가 둥근 사각형 5">
            <a:extLst>
              <a:ext uri="{FF2B5EF4-FFF2-40B4-BE49-F238E27FC236}">
                <a16:creationId xmlns:a16="http://schemas.microsoft.com/office/drawing/2014/main" id="{F0936D16-D0BA-4584-901D-8D80BB061F59}"/>
              </a:ext>
            </a:extLst>
          </p:cNvPr>
          <p:cNvSpPr/>
          <p:nvPr/>
        </p:nvSpPr>
        <p:spPr>
          <a:xfrm>
            <a:off x="5452145" y="457404"/>
            <a:ext cx="5225380" cy="2378075"/>
          </a:xfrm>
          <a:prstGeom prst="wedgeRoundRectCallout">
            <a:avLst>
              <a:gd name="adj1" fmla="val 72685"/>
              <a:gd name="adj2" fmla="val 60428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/>
              <a:t>전체적으로 파커가 희생될 때 이익이 더 크나</a:t>
            </a:r>
            <a:r>
              <a:rPr lang="en-US" altLang="ko-KR" sz="2400" dirty="0"/>
              <a:t>?</a:t>
            </a:r>
          </a:p>
          <a:p>
            <a:pPr algn="ctr"/>
            <a:r>
              <a:rPr lang="ko-KR" altLang="en-US" sz="2400" dirty="0"/>
              <a:t>생존자</a:t>
            </a:r>
            <a:r>
              <a:rPr lang="en-US" altLang="ko-KR" sz="2400" dirty="0"/>
              <a:t>, </a:t>
            </a:r>
            <a:r>
              <a:rPr lang="ko-KR" altLang="en-US" sz="2400" dirty="0"/>
              <a:t>가족의 기쁨 </a:t>
            </a:r>
            <a:r>
              <a:rPr lang="en-US" altLang="ko-KR" sz="2400" dirty="0"/>
              <a:t>&lt; </a:t>
            </a:r>
            <a:r>
              <a:rPr lang="ko-KR" altLang="en-US" sz="2400" dirty="0"/>
              <a:t>살인에 반대하는 기준약화</a:t>
            </a:r>
            <a:r>
              <a:rPr lang="en-US" altLang="ko-KR" sz="2400" dirty="0"/>
              <a:t>, </a:t>
            </a:r>
            <a:r>
              <a:rPr lang="ko-KR" altLang="en-US" sz="2400" dirty="0"/>
              <a:t>법 해석 멋대로 성향 증가</a:t>
            </a:r>
            <a:r>
              <a:rPr lang="en-US" altLang="ko-KR" sz="2400" dirty="0"/>
              <a:t>, </a:t>
            </a:r>
            <a:r>
              <a:rPr lang="ko-KR" altLang="en-US" sz="2400" dirty="0"/>
              <a:t>배에서 일할 </a:t>
            </a:r>
            <a:r>
              <a:rPr lang="ko-KR" altLang="en-US" sz="2400" dirty="0" err="1"/>
              <a:t>구직어려움</a:t>
            </a:r>
            <a:endParaRPr lang="ko-KR" altLang="en-US" sz="2400" dirty="0"/>
          </a:p>
        </p:txBody>
      </p:sp>
      <p:sp>
        <p:nvSpPr>
          <p:cNvPr id="7" name="말풍선: 모서리가 둥근 사각형 6">
            <a:extLst>
              <a:ext uri="{FF2B5EF4-FFF2-40B4-BE49-F238E27FC236}">
                <a16:creationId xmlns:a16="http://schemas.microsoft.com/office/drawing/2014/main" id="{F115B538-D389-4A23-AAB7-B10FE1A1D41D}"/>
              </a:ext>
            </a:extLst>
          </p:cNvPr>
          <p:cNvSpPr/>
          <p:nvPr/>
        </p:nvSpPr>
        <p:spPr>
          <a:xfrm>
            <a:off x="5351477" y="3776087"/>
            <a:ext cx="5326048" cy="1768475"/>
          </a:xfrm>
          <a:prstGeom prst="wedgeRoundRectCallout">
            <a:avLst>
              <a:gd name="adj1" fmla="val 74894"/>
              <a:gd name="adj2" fmla="val -71332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/>
              <a:t>도덕은 이익과 비용을 계산하는 문제가 아님</a:t>
            </a:r>
            <a:r>
              <a:rPr lang="en-US" altLang="ko-KR" sz="2400" dirty="0"/>
              <a:t>. </a:t>
            </a:r>
            <a:r>
              <a:rPr lang="ko-KR" altLang="en-US" sz="2400" dirty="0"/>
              <a:t>그 이상</a:t>
            </a:r>
            <a:r>
              <a:rPr lang="en-US" altLang="ko-KR" sz="2400" dirty="0"/>
              <a:t>, </a:t>
            </a:r>
            <a:r>
              <a:rPr lang="ko-KR" altLang="en-US" sz="2400" dirty="0"/>
              <a:t>즉 사람들이 서로를 대하는 적절한 방식을 내포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345A85-E5A9-4649-B4EF-BBF7519D26C6}"/>
              </a:ext>
            </a:extLst>
          </p:cNvPr>
          <p:cNvSpPr txBox="1"/>
          <p:nvPr/>
        </p:nvSpPr>
        <p:spPr>
          <a:xfrm>
            <a:off x="5704253" y="2687350"/>
            <a:ext cx="4721164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rgbClr val="FF0000"/>
                </a:solidFill>
              </a:rPr>
              <a:t>도덕성은 그 결과로 말함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97E901-BF74-48B6-B23E-99DD0D86DDAC}"/>
              </a:ext>
            </a:extLst>
          </p:cNvPr>
          <p:cNvSpPr txBox="1"/>
          <p:nvPr/>
        </p:nvSpPr>
        <p:spPr>
          <a:xfrm>
            <a:off x="5066078" y="5368061"/>
            <a:ext cx="595227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rgbClr val="FF0000"/>
                </a:solidFill>
              </a:rPr>
              <a:t>의무와 권리는 그대로 존중해야</a:t>
            </a:r>
          </a:p>
        </p:txBody>
      </p:sp>
    </p:spTree>
    <p:extLst>
      <p:ext uri="{BB962C8B-B14F-4D97-AF65-F5344CB8AC3E}">
        <p14:creationId xmlns:p14="http://schemas.microsoft.com/office/powerpoint/2010/main" val="286888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7EA56-16FA-4018-94F4-3381E6D4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08CB5F-47B1-42F6-BFE3-1E939614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사각형: 잘린 한쪽 모서리 4">
            <a:extLst>
              <a:ext uri="{FF2B5EF4-FFF2-40B4-BE49-F238E27FC236}">
                <a16:creationId xmlns:a16="http://schemas.microsoft.com/office/drawing/2014/main" id="{E9A777D9-5155-4ABE-A8F2-76041E610913}"/>
              </a:ext>
            </a:extLst>
          </p:cNvPr>
          <p:cNvSpPr/>
          <p:nvPr/>
        </p:nvSpPr>
        <p:spPr>
          <a:xfrm>
            <a:off x="0" y="0"/>
            <a:ext cx="6096000" cy="2407641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잘린 한쪽 모서리 5">
            <a:extLst>
              <a:ext uri="{FF2B5EF4-FFF2-40B4-BE49-F238E27FC236}">
                <a16:creationId xmlns:a16="http://schemas.microsoft.com/office/drawing/2014/main" id="{4F1F3A50-8CAE-4D71-8C44-E7D67D74F00F}"/>
              </a:ext>
            </a:extLst>
          </p:cNvPr>
          <p:cNvSpPr/>
          <p:nvPr/>
        </p:nvSpPr>
        <p:spPr>
          <a:xfrm flipH="1">
            <a:off x="6096000" y="0"/>
            <a:ext cx="6096000" cy="2407641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EADF3C4-27DA-4294-A643-89312D5EE0B0}"/>
              </a:ext>
            </a:extLst>
          </p:cNvPr>
          <p:cNvSpPr/>
          <p:nvPr/>
        </p:nvSpPr>
        <p:spPr>
          <a:xfrm>
            <a:off x="0" y="875324"/>
            <a:ext cx="12192000" cy="5982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018D0D-FA3A-4D33-BACD-84681DA04E9F}"/>
              </a:ext>
            </a:extLst>
          </p:cNvPr>
          <p:cNvSpPr txBox="1"/>
          <p:nvPr/>
        </p:nvSpPr>
        <p:spPr>
          <a:xfrm>
            <a:off x="1661020" y="94057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제레미 </a:t>
            </a:r>
            <a:r>
              <a:rPr lang="ko-KR" altLang="en-US" sz="3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벤덤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361687-1C79-461C-80F4-7EADD8D039F3}"/>
              </a:ext>
            </a:extLst>
          </p:cNvPr>
          <p:cNvSpPr txBox="1"/>
          <p:nvPr/>
        </p:nvSpPr>
        <p:spPr>
          <a:xfrm>
            <a:off x="7835317" y="94057"/>
            <a:ext cx="3050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 스튜어트 밀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2325A-4A8C-445E-8BE0-3EECABE65993}"/>
              </a:ext>
            </a:extLst>
          </p:cNvPr>
          <p:cNvSpPr txBox="1"/>
          <p:nvPr/>
        </p:nvSpPr>
        <p:spPr>
          <a:xfrm>
            <a:off x="612077" y="1778128"/>
            <a:ext cx="1148744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/>
              <a:t> 공리주의 </a:t>
            </a:r>
            <a:r>
              <a:rPr lang="ko-KR" altLang="en-US" sz="4000" dirty="0" smtClean="0"/>
              <a:t>주창 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양적 공리주의</a:t>
            </a:r>
            <a:r>
              <a:rPr lang="en-US" altLang="ko-KR" sz="4000" dirty="0" smtClean="0"/>
              <a:t>)</a:t>
            </a:r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/>
              <a:t> 도덕의 최고 원칙은 행복을 극대화 </a:t>
            </a:r>
            <a:r>
              <a:rPr lang="ko-KR" altLang="en-US" sz="4000" dirty="0" err="1"/>
              <a:t>하는것</a:t>
            </a:r>
            <a:r>
              <a:rPr lang="en-US" altLang="ko-KR" sz="4000" dirty="0"/>
              <a:t>,</a:t>
            </a:r>
          </a:p>
          <a:p>
            <a:r>
              <a:rPr lang="en-US" altLang="ko-KR" sz="4000" dirty="0"/>
              <a:t>   </a:t>
            </a:r>
            <a:r>
              <a:rPr lang="ko-KR" altLang="en-US" sz="4000" dirty="0"/>
              <a:t>쾌락이 고통을 넘어서도록 조화를 이루는 것</a:t>
            </a:r>
            <a:endParaRPr lang="en-US" altLang="ko-KR" sz="4000" dirty="0"/>
          </a:p>
          <a:p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/>
              <a:t> 모든 도덕적 주장은 반드시 행복 극대화를 전제</a:t>
            </a: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338033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7EA56-16FA-4018-94F4-3381E6D4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08CB5F-47B1-42F6-BFE3-1E939614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사각형: 잘린 한쪽 모서리 4">
            <a:extLst>
              <a:ext uri="{FF2B5EF4-FFF2-40B4-BE49-F238E27FC236}">
                <a16:creationId xmlns:a16="http://schemas.microsoft.com/office/drawing/2014/main" id="{E9A777D9-5155-4ABE-A8F2-76041E610913}"/>
              </a:ext>
            </a:extLst>
          </p:cNvPr>
          <p:cNvSpPr/>
          <p:nvPr/>
        </p:nvSpPr>
        <p:spPr>
          <a:xfrm>
            <a:off x="0" y="0"/>
            <a:ext cx="6096000" cy="2407641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잘린 한쪽 모서리 5">
            <a:extLst>
              <a:ext uri="{FF2B5EF4-FFF2-40B4-BE49-F238E27FC236}">
                <a16:creationId xmlns:a16="http://schemas.microsoft.com/office/drawing/2014/main" id="{4F1F3A50-8CAE-4D71-8C44-E7D67D74F00F}"/>
              </a:ext>
            </a:extLst>
          </p:cNvPr>
          <p:cNvSpPr/>
          <p:nvPr/>
        </p:nvSpPr>
        <p:spPr>
          <a:xfrm flipH="1">
            <a:off x="6096000" y="0"/>
            <a:ext cx="6096000" cy="2407641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EADF3C4-27DA-4294-A643-89312D5EE0B0}"/>
              </a:ext>
            </a:extLst>
          </p:cNvPr>
          <p:cNvSpPr/>
          <p:nvPr/>
        </p:nvSpPr>
        <p:spPr>
          <a:xfrm>
            <a:off x="0" y="875324"/>
            <a:ext cx="12192000" cy="5982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2325A-4A8C-445E-8BE0-3EECABE65993}"/>
              </a:ext>
            </a:extLst>
          </p:cNvPr>
          <p:cNvSpPr txBox="1"/>
          <p:nvPr/>
        </p:nvSpPr>
        <p:spPr>
          <a:xfrm>
            <a:off x="612077" y="2492503"/>
            <a:ext cx="986680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/>
              <a:t> 반박</a:t>
            </a:r>
            <a:r>
              <a:rPr lang="en-US" altLang="ko-KR" sz="4000" dirty="0"/>
              <a:t>1 : </a:t>
            </a:r>
            <a:r>
              <a:rPr lang="ko-KR" altLang="en-US" sz="4000" dirty="0" smtClean="0"/>
              <a:t>인간존엄성</a:t>
            </a:r>
            <a:r>
              <a:rPr lang="en-US" altLang="ko-KR" sz="4000" dirty="0" smtClean="0"/>
              <a:t>,</a:t>
            </a:r>
            <a:r>
              <a:rPr lang="ko-KR" altLang="en-US" sz="4000" dirty="0" smtClean="0"/>
              <a:t>개인의 권리 무시</a:t>
            </a:r>
            <a:endParaRPr lang="en-US" altLang="ko-KR" sz="4000" dirty="0"/>
          </a:p>
          <a:p>
            <a:r>
              <a:rPr lang="en-US" altLang="ko-KR" sz="3200" dirty="0"/>
              <a:t>    (</a:t>
            </a:r>
            <a:r>
              <a:rPr lang="ko-KR" altLang="en-US" sz="3200" dirty="0"/>
              <a:t>그리스도인 </a:t>
            </a:r>
            <a:r>
              <a:rPr lang="ko-KR" altLang="en-US" sz="3200" dirty="0" err="1"/>
              <a:t>사자우리</a:t>
            </a:r>
            <a:r>
              <a:rPr lang="en-US" altLang="ko-KR" sz="3200" dirty="0"/>
              <a:t>, </a:t>
            </a:r>
            <a:r>
              <a:rPr lang="ko-KR" altLang="en-US" sz="3200" dirty="0"/>
              <a:t>고문정당화</a:t>
            </a:r>
            <a:r>
              <a:rPr lang="en-US" altLang="ko-KR" sz="3200" dirty="0"/>
              <a:t>, </a:t>
            </a:r>
            <a:r>
              <a:rPr lang="ko-KR" altLang="en-US" sz="3200" dirty="0"/>
              <a:t>행복한도시</a:t>
            </a:r>
            <a:r>
              <a:rPr lang="en-US" altLang="ko-KR" sz="3200" dirty="0"/>
              <a:t>)</a:t>
            </a:r>
          </a:p>
          <a:p>
            <a:endParaRPr lang="en-US" altLang="ko-K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ko-KR" altLang="en-US" sz="4000" dirty="0"/>
              <a:t>반박</a:t>
            </a:r>
            <a:r>
              <a:rPr lang="en-US" altLang="ko-KR" sz="4000" dirty="0"/>
              <a:t>2 : </a:t>
            </a:r>
            <a:r>
              <a:rPr lang="ko-KR" altLang="en-US" sz="4000" dirty="0"/>
              <a:t>가치의 단일통화</a:t>
            </a:r>
            <a:r>
              <a:rPr lang="en-US" altLang="ko-KR" sz="4000" dirty="0"/>
              <a:t>/</a:t>
            </a:r>
            <a:r>
              <a:rPr lang="ko-KR" altLang="en-US" sz="4000" dirty="0"/>
              <a:t>비용편익분석</a:t>
            </a:r>
            <a:endParaRPr lang="en-US" altLang="ko-KR" sz="4000" dirty="0"/>
          </a:p>
          <a:p>
            <a:r>
              <a:rPr lang="en-US" altLang="ko-KR" sz="3200" dirty="0"/>
              <a:t>    (</a:t>
            </a:r>
            <a:r>
              <a:rPr lang="ko-KR" altLang="en-US" sz="3200" dirty="0"/>
              <a:t>폐암의 이익</a:t>
            </a:r>
            <a:r>
              <a:rPr lang="en-US" altLang="ko-KR" sz="3200" dirty="0"/>
              <a:t>, </a:t>
            </a:r>
            <a:r>
              <a:rPr lang="ko-KR" altLang="en-US" sz="3200" dirty="0"/>
              <a:t>폭발한 가스탱크</a:t>
            </a:r>
            <a:r>
              <a:rPr lang="en-US" altLang="ko-KR" sz="3200" dirty="0"/>
              <a:t>, </a:t>
            </a:r>
            <a:r>
              <a:rPr lang="ko-KR" altLang="en-US" sz="3200" dirty="0"/>
              <a:t>노인할인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018D0D-FA3A-4D33-BACD-84681DA04E9F}"/>
              </a:ext>
            </a:extLst>
          </p:cNvPr>
          <p:cNvSpPr txBox="1"/>
          <p:nvPr/>
        </p:nvSpPr>
        <p:spPr>
          <a:xfrm>
            <a:off x="1661020" y="94057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제레미 </a:t>
            </a:r>
            <a:r>
              <a:rPr lang="ko-KR" altLang="en-US" sz="3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벤덤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361687-1C79-461C-80F4-7EADD8D039F3}"/>
              </a:ext>
            </a:extLst>
          </p:cNvPr>
          <p:cNvSpPr txBox="1"/>
          <p:nvPr/>
        </p:nvSpPr>
        <p:spPr>
          <a:xfrm>
            <a:off x="7835317" y="94057"/>
            <a:ext cx="3050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 스튜어트 밀</a:t>
            </a:r>
          </a:p>
        </p:txBody>
      </p:sp>
    </p:spTree>
    <p:extLst>
      <p:ext uri="{BB962C8B-B14F-4D97-AF65-F5344CB8AC3E}">
        <p14:creationId xmlns:p14="http://schemas.microsoft.com/office/powerpoint/2010/main" val="133173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7EA56-16FA-4018-94F4-3381E6D4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08CB5F-47B1-42F6-BFE3-1E939614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사각형: 잘린 한쪽 모서리 4">
            <a:extLst>
              <a:ext uri="{FF2B5EF4-FFF2-40B4-BE49-F238E27FC236}">
                <a16:creationId xmlns:a16="http://schemas.microsoft.com/office/drawing/2014/main" id="{E9A777D9-5155-4ABE-A8F2-76041E610913}"/>
              </a:ext>
            </a:extLst>
          </p:cNvPr>
          <p:cNvSpPr/>
          <p:nvPr/>
        </p:nvSpPr>
        <p:spPr>
          <a:xfrm>
            <a:off x="0" y="0"/>
            <a:ext cx="6096000" cy="2407641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잘린 한쪽 모서리 5">
            <a:extLst>
              <a:ext uri="{FF2B5EF4-FFF2-40B4-BE49-F238E27FC236}">
                <a16:creationId xmlns:a16="http://schemas.microsoft.com/office/drawing/2014/main" id="{4F1F3A50-8CAE-4D71-8C44-E7D67D74F00F}"/>
              </a:ext>
            </a:extLst>
          </p:cNvPr>
          <p:cNvSpPr/>
          <p:nvPr/>
        </p:nvSpPr>
        <p:spPr>
          <a:xfrm flipH="1">
            <a:off x="6096000" y="0"/>
            <a:ext cx="6096000" cy="2407641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EADF3C4-27DA-4294-A643-89312D5EE0B0}"/>
              </a:ext>
            </a:extLst>
          </p:cNvPr>
          <p:cNvSpPr/>
          <p:nvPr/>
        </p:nvSpPr>
        <p:spPr>
          <a:xfrm>
            <a:off x="0" y="875324"/>
            <a:ext cx="12192000" cy="5982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018D0D-FA3A-4D33-BACD-84681DA04E9F}"/>
              </a:ext>
            </a:extLst>
          </p:cNvPr>
          <p:cNvSpPr txBox="1"/>
          <p:nvPr/>
        </p:nvSpPr>
        <p:spPr>
          <a:xfrm>
            <a:off x="1661020" y="94057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제레미 </a:t>
            </a:r>
            <a:r>
              <a:rPr lang="ko-KR" altLang="en-US" sz="3600" dirty="0" err="1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벤덤</a:t>
            </a:r>
            <a:endParaRPr lang="ko-KR" altLang="en-US" sz="3600" dirty="0">
              <a:solidFill>
                <a:schemeClr val="bg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361687-1C79-461C-80F4-7EADD8D039F3}"/>
              </a:ext>
            </a:extLst>
          </p:cNvPr>
          <p:cNvSpPr txBox="1"/>
          <p:nvPr/>
        </p:nvSpPr>
        <p:spPr>
          <a:xfrm>
            <a:off x="7835317" y="94057"/>
            <a:ext cx="3050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 스튜어트 밀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BE2F41-306C-462B-A318-252BEDD8B6F6}"/>
              </a:ext>
            </a:extLst>
          </p:cNvPr>
          <p:cNvSpPr txBox="1"/>
          <p:nvPr/>
        </p:nvSpPr>
        <p:spPr>
          <a:xfrm>
            <a:off x="612077" y="1473328"/>
            <a:ext cx="907331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 smtClean="0"/>
              <a:t> 질적 </a:t>
            </a:r>
            <a:r>
              <a:rPr lang="ko-KR" altLang="en-US" sz="4000" dirty="0" smtClean="0"/>
              <a:t>공리주의</a:t>
            </a:r>
            <a:endParaRPr lang="en-US" altLang="ko-KR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 smtClean="0"/>
              <a:t> </a:t>
            </a:r>
            <a:r>
              <a:rPr lang="ko-KR" altLang="en-US" sz="4000" dirty="0"/>
              <a:t>인간적인 공리주의</a:t>
            </a:r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/>
              <a:t> 개인의 권리와 공리주의 철학의 화해</a:t>
            </a:r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379298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7EA56-16FA-4018-94F4-3381E6D4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08CB5F-47B1-42F6-BFE3-1E939614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사각형: 잘린 한쪽 모서리 4">
            <a:extLst>
              <a:ext uri="{FF2B5EF4-FFF2-40B4-BE49-F238E27FC236}">
                <a16:creationId xmlns:a16="http://schemas.microsoft.com/office/drawing/2014/main" id="{E9A777D9-5155-4ABE-A8F2-76041E610913}"/>
              </a:ext>
            </a:extLst>
          </p:cNvPr>
          <p:cNvSpPr/>
          <p:nvPr/>
        </p:nvSpPr>
        <p:spPr>
          <a:xfrm>
            <a:off x="0" y="0"/>
            <a:ext cx="6096000" cy="2407641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잘린 한쪽 모서리 5">
            <a:extLst>
              <a:ext uri="{FF2B5EF4-FFF2-40B4-BE49-F238E27FC236}">
                <a16:creationId xmlns:a16="http://schemas.microsoft.com/office/drawing/2014/main" id="{4F1F3A50-8CAE-4D71-8C44-E7D67D74F00F}"/>
              </a:ext>
            </a:extLst>
          </p:cNvPr>
          <p:cNvSpPr/>
          <p:nvPr/>
        </p:nvSpPr>
        <p:spPr>
          <a:xfrm flipH="1">
            <a:off x="6096000" y="0"/>
            <a:ext cx="6096000" cy="2407641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EADF3C4-27DA-4294-A643-89312D5EE0B0}"/>
              </a:ext>
            </a:extLst>
          </p:cNvPr>
          <p:cNvSpPr/>
          <p:nvPr/>
        </p:nvSpPr>
        <p:spPr>
          <a:xfrm>
            <a:off x="0" y="875324"/>
            <a:ext cx="12192000" cy="5982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018D0D-FA3A-4D33-BACD-84681DA04E9F}"/>
              </a:ext>
            </a:extLst>
          </p:cNvPr>
          <p:cNvSpPr txBox="1"/>
          <p:nvPr/>
        </p:nvSpPr>
        <p:spPr>
          <a:xfrm>
            <a:off x="1661020" y="94057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제레미 </a:t>
            </a:r>
            <a:r>
              <a:rPr lang="ko-KR" altLang="en-US" sz="3600" dirty="0" err="1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벤덤</a:t>
            </a:r>
            <a:endParaRPr lang="ko-KR" altLang="en-US" sz="3600" dirty="0">
              <a:solidFill>
                <a:schemeClr val="bg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361687-1C79-461C-80F4-7EADD8D039F3}"/>
              </a:ext>
            </a:extLst>
          </p:cNvPr>
          <p:cNvSpPr txBox="1"/>
          <p:nvPr/>
        </p:nvSpPr>
        <p:spPr>
          <a:xfrm>
            <a:off x="7835317" y="94057"/>
            <a:ext cx="3050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 스튜어트 밀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BE2F41-306C-462B-A318-252BEDD8B6F6}"/>
              </a:ext>
            </a:extLst>
          </p:cNvPr>
          <p:cNvSpPr txBox="1"/>
          <p:nvPr/>
        </p:nvSpPr>
        <p:spPr>
          <a:xfrm>
            <a:off x="612077" y="1473328"/>
            <a:ext cx="1104821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/>
              <a:t> 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&lt;</a:t>
            </a:r>
            <a:r>
              <a:rPr lang="ko-KR" altLang="en-US" sz="4000" dirty="0"/>
              <a:t>자유론</a:t>
            </a:r>
            <a:r>
              <a:rPr lang="en-US" altLang="ko-KR" sz="4000" dirty="0"/>
              <a:t>&gt; </a:t>
            </a:r>
            <a:r>
              <a:rPr lang="ko-KR" altLang="en-US" sz="4000" dirty="0"/>
              <a:t>남에게 해를 끼치지 않은 한</a:t>
            </a:r>
            <a:r>
              <a:rPr lang="en-US" altLang="ko-KR" sz="4000" dirty="0"/>
              <a:t>,</a:t>
            </a:r>
          </a:p>
          <a:p>
            <a:r>
              <a:rPr lang="en-US" altLang="ko-KR" sz="4000" dirty="0"/>
              <a:t>   </a:t>
            </a:r>
            <a:r>
              <a:rPr lang="ko-KR" altLang="en-US" sz="4000" dirty="0"/>
              <a:t>원하는 것은 무엇이든 자유롭게 할 수 </a:t>
            </a:r>
            <a:r>
              <a:rPr lang="ko-KR" altLang="en-US" sz="4000" dirty="0" smtClean="0"/>
              <a:t>있어야</a:t>
            </a:r>
            <a:endParaRPr lang="en-US" altLang="ko-KR" sz="4000" dirty="0" smtClean="0"/>
          </a:p>
          <a:p>
            <a:r>
              <a:rPr lang="en-US" altLang="ko-KR" sz="4000" dirty="0"/>
              <a:t> </a:t>
            </a:r>
            <a:r>
              <a:rPr lang="en-US" altLang="ko-KR" sz="4000" dirty="0" smtClean="0"/>
              <a:t>   (</a:t>
            </a:r>
            <a:r>
              <a:rPr lang="ko-KR" altLang="en-US" sz="4000" dirty="0" smtClean="0"/>
              <a:t>개성</a:t>
            </a:r>
            <a:r>
              <a:rPr lang="en-US" altLang="ko-KR" sz="4000" dirty="0" smtClean="0"/>
              <a:t>,</a:t>
            </a:r>
            <a:r>
              <a:rPr lang="ko-KR" altLang="en-US" sz="4000" dirty="0" smtClean="0"/>
              <a:t>인격</a:t>
            </a:r>
            <a:r>
              <a:rPr lang="en-US" altLang="ko-KR" sz="4000" dirty="0" smtClean="0"/>
              <a:t>,</a:t>
            </a:r>
            <a:r>
              <a:rPr lang="ko-KR" altLang="en-US" sz="4000" dirty="0" err="1" smtClean="0"/>
              <a:t>인간번영</a:t>
            </a:r>
            <a:r>
              <a:rPr lang="ko-KR" altLang="en-US" sz="4000" dirty="0" smtClean="0"/>
              <a:t> 주장</a:t>
            </a:r>
            <a:r>
              <a:rPr lang="en-US" altLang="ko-KR" sz="4000" dirty="0" smtClean="0"/>
              <a:t>)</a:t>
            </a:r>
          </a:p>
          <a:p>
            <a:endParaRPr lang="en-US" altLang="ko-KR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ko-KR" altLang="en-US" sz="4000" dirty="0" smtClean="0"/>
              <a:t>단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개인의 </a:t>
            </a:r>
            <a:r>
              <a:rPr lang="ko-KR" altLang="en-US" sz="4000" dirty="0" err="1" smtClean="0"/>
              <a:t>권리덕에</a:t>
            </a:r>
            <a:r>
              <a:rPr lang="ko-KR" altLang="en-US" sz="4000" dirty="0" smtClean="0"/>
              <a:t> 남보다 이익을 얻는다면</a:t>
            </a:r>
            <a:endParaRPr lang="en-US" altLang="ko-KR" sz="4000" dirty="0" smtClean="0"/>
          </a:p>
          <a:p>
            <a:r>
              <a:rPr lang="ko-KR" altLang="en-US" sz="4000" dirty="0" smtClean="0"/>
              <a:t>   공리가 아님</a:t>
            </a:r>
            <a:r>
              <a:rPr lang="en-US" altLang="ko-KR" sz="4000" dirty="0" smtClean="0"/>
              <a:t>.(</a:t>
            </a:r>
            <a:r>
              <a:rPr lang="ko-KR" altLang="en-US" sz="4000" dirty="0" smtClean="0"/>
              <a:t>사회 </a:t>
            </a:r>
            <a:r>
              <a:rPr lang="ko-KR" altLang="en-US" sz="4000" dirty="0" err="1" smtClean="0"/>
              <a:t>공리화</a:t>
            </a:r>
            <a:r>
              <a:rPr lang="en-US" altLang="ko-KR" sz="4000" dirty="0" smtClean="0"/>
              <a:t>)</a:t>
            </a:r>
          </a:p>
          <a:p>
            <a:endParaRPr lang="en-US" altLang="ko-K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 </a:t>
            </a:r>
            <a:r>
              <a:rPr lang="ko-KR" altLang="en-US" sz="4000" dirty="0"/>
              <a:t>개인의 자유를 존중 </a:t>
            </a:r>
            <a:r>
              <a:rPr lang="en-US" altLang="ko-KR" sz="4000" dirty="0">
                <a:sym typeface="Wingdings" panose="05000000000000000000" pitchFamily="2" charset="2"/>
              </a:rPr>
              <a:t> </a:t>
            </a:r>
            <a:r>
              <a:rPr lang="ko-KR" altLang="en-US" sz="4000" dirty="0">
                <a:sym typeface="Wingdings" panose="05000000000000000000" pitchFamily="2" charset="2"/>
              </a:rPr>
              <a:t>인간의 행복 </a:t>
            </a:r>
            <a:r>
              <a:rPr lang="ko-KR" altLang="en-US" sz="4000" dirty="0" smtClean="0">
                <a:sym typeface="Wingdings" panose="05000000000000000000" pitchFamily="2" charset="2"/>
              </a:rPr>
              <a:t>극대화</a:t>
            </a:r>
            <a:endParaRPr lang="en-US" altLang="ko-KR" sz="4000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33275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7EA56-16FA-4018-94F4-3381E6D4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08CB5F-47B1-42F6-BFE3-1E939614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사각형: 잘린 한쪽 모서리 4">
            <a:extLst>
              <a:ext uri="{FF2B5EF4-FFF2-40B4-BE49-F238E27FC236}">
                <a16:creationId xmlns:a16="http://schemas.microsoft.com/office/drawing/2014/main" id="{E9A777D9-5155-4ABE-A8F2-76041E610913}"/>
              </a:ext>
            </a:extLst>
          </p:cNvPr>
          <p:cNvSpPr/>
          <p:nvPr/>
        </p:nvSpPr>
        <p:spPr>
          <a:xfrm>
            <a:off x="0" y="0"/>
            <a:ext cx="6096000" cy="2407641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잘린 한쪽 모서리 5">
            <a:extLst>
              <a:ext uri="{FF2B5EF4-FFF2-40B4-BE49-F238E27FC236}">
                <a16:creationId xmlns:a16="http://schemas.microsoft.com/office/drawing/2014/main" id="{4F1F3A50-8CAE-4D71-8C44-E7D67D74F00F}"/>
              </a:ext>
            </a:extLst>
          </p:cNvPr>
          <p:cNvSpPr/>
          <p:nvPr/>
        </p:nvSpPr>
        <p:spPr>
          <a:xfrm flipH="1">
            <a:off x="6096000" y="0"/>
            <a:ext cx="6096000" cy="2407641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EADF3C4-27DA-4294-A643-89312D5EE0B0}"/>
              </a:ext>
            </a:extLst>
          </p:cNvPr>
          <p:cNvSpPr/>
          <p:nvPr/>
        </p:nvSpPr>
        <p:spPr>
          <a:xfrm>
            <a:off x="0" y="875324"/>
            <a:ext cx="12192000" cy="5982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018D0D-FA3A-4D33-BACD-84681DA04E9F}"/>
              </a:ext>
            </a:extLst>
          </p:cNvPr>
          <p:cNvSpPr txBox="1"/>
          <p:nvPr/>
        </p:nvSpPr>
        <p:spPr>
          <a:xfrm>
            <a:off x="1661020" y="94057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제레미 </a:t>
            </a:r>
            <a:r>
              <a:rPr lang="ko-KR" altLang="en-US" sz="3600" dirty="0" err="1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벤덤</a:t>
            </a:r>
            <a:endParaRPr lang="ko-KR" altLang="en-US" sz="3600" dirty="0">
              <a:solidFill>
                <a:schemeClr val="bg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361687-1C79-461C-80F4-7EADD8D039F3}"/>
              </a:ext>
            </a:extLst>
          </p:cNvPr>
          <p:cNvSpPr txBox="1"/>
          <p:nvPr/>
        </p:nvSpPr>
        <p:spPr>
          <a:xfrm>
            <a:off x="7835317" y="94057"/>
            <a:ext cx="3050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 스튜어트 밀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BE2F41-306C-462B-A318-252BEDD8B6F6}"/>
              </a:ext>
            </a:extLst>
          </p:cNvPr>
          <p:cNvSpPr txBox="1"/>
          <p:nvPr/>
        </p:nvSpPr>
        <p:spPr>
          <a:xfrm>
            <a:off x="637015" y="1105513"/>
            <a:ext cx="107933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4000" dirty="0"/>
              <a:t> </a:t>
            </a:r>
            <a:r>
              <a:rPr lang="ko-KR" altLang="en-US" sz="4000" dirty="0" smtClean="0"/>
              <a:t>공리주의 </a:t>
            </a:r>
            <a:r>
              <a:rPr lang="en-US" altLang="ko-KR" sz="4000" dirty="0" smtClean="0"/>
              <a:t>– </a:t>
            </a:r>
            <a:r>
              <a:rPr lang="ko-KR" altLang="en-US" sz="4000" dirty="0" smtClean="0"/>
              <a:t>쾌락 추구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고통 해방</a:t>
            </a:r>
            <a:endParaRPr lang="en-US" altLang="ko-KR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4000" dirty="0"/>
              <a:t> </a:t>
            </a:r>
            <a:r>
              <a:rPr lang="ko-KR" altLang="en-US" sz="4000" dirty="0" smtClean="0"/>
              <a:t>고통</a:t>
            </a:r>
            <a:r>
              <a:rPr lang="en-US" altLang="ko-KR" sz="4000" dirty="0" smtClean="0"/>
              <a:t>,</a:t>
            </a:r>
            <a:r>
              <a:rPr lang="ko-KR" altLang="en-US" sz="4000" dirty="0" smtClean="0"/>
              <a:t>쾌락을 양분한다는 </a:t>
            </a:r>
            <a:r>
              <a:rPr lang="ko-KR" altLang="en-US" sz="4000" dirty="0" err="1" smtClean="0"/>
              <a:t>비판받아</a:t>
            </a:r>
            <a:endParaRPr lang="en-US" altLang="ko-KR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&lt;</a:t>
            </a:r>
            <a:r>
              <a:rPr lang="ko-KR" altLang="en-US" sz="4000" dirty="0" smtClean="0"/>
              <a:t>공리주의</a:t>
            </a:r>
            <a:r>
              <a:rPr lang="en-US" altLang="ko-KR" sz="4000" dirty="0" smtClean="0"/>
              <a:t>&gt; - </a:t>
            </a:r>
            <a:r>
              <a:rPr lang="ko-KR" altLang="en-US" sz="4000" dirty="0" smtClean="0"/>
              <a:t>공리주의자들은 </a:t>
            </a:r>
            <a:endParaRPr lang="en-US" altLang="ko-KR" sz="4000" dirty="0" smtClean="0"/>
          </a:p>
          <a:p>
            <a:r>
              <a:rPr lang="en-US" altLang="ko-KR" sz="4000" dirty="0"/>
              <a:t> </a:t>
            </a:r>
            <a:r>
              <a:rPr lang="en-US" altLang="ko-KR" sz="4000" dirty="0" smtClean="0"/>
              <a:t>  </a:t>
            </a:r>
            <a:r>
              <a:rPr lang="ko-KR" altLang="en-US" sz="4000" dirty="0" err="1" smtClean="0"/>
              <a:t>고급쾌락과</a:t>
            </a:r>
            <a:r>
              <a:rPr lang="ko-KR" altLang="en-US" sz="4000" dirty="0" smtClean="0"/>
              <a:t> </a:t>
            </a:r>
            <a:r>
              <a:rPr lang="ko-KR" altLang="en-US" sz="4000" dirty="0" err="1" smtClean="0"/>
              <a:t>저급쾌락을</a:t>
            </a:r>
            <a:r>
              <a:rPr lang="ko-KR" altLang="en-US" sz="4000" dirty="0" smtClean="0"/>
              <a:t> 구분할 수 있다고</a:t>
            </a:r>
            <a:endParaRPr lang="en-US" altLang="ko-KR" sz="4000" dirty="0" smtClean="0"/>
          </a:p>
          <a:p>
            <a:endParaRPr lang="en-US" altLang="ko-KR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4000" dirty="0"/>
              <a:t> </a:t>
            </a:r>
            <a:r>
              <a:rPr lang="ko-KR" altLang="en-US" sz="4000" dirty="0" err="1" smtClean="0"/>
              <a:t>두가지중</a:t>
            </a:r>
            <a:r>
              <a:rPr lang="ko-KR" altLang="en-US" sz="4000" dirty="0" smtClean="0"/>
              <a:t> 전부 혹은 거의 하나를 좋아한다면</a:t>
            </a:r>
            <a:endParaRPr lang="en-US" altLang="ko-KR" sz="4000" dirty="0" smtClean="0"/>
          </a:p>
          <a:p>
            <a:r>
              <a:rPr lang="en-US" altLang="ko-KR" sz="4000" dirty="0"/>
              <a:t> </a:t>
            </a:r>
            <a:r>
              <a:rPr lang="en-US" altLang="ko-KR" sz="4000" dirty="0" smtClean="0"/>
              <a:t>  </a:t>
            </a:r>
            <a:r>
              <a:rPr lang="ko-KR" altLang="en-US" sz="4000" dirty="0" smtClean="0"/>
              <a:t>그것이 바람직한 쾌락</a:t>
            </a:r>
            <a:endParaRPr lang="en-US" altLang="ko-KR" sz="4000" dirty="0" smtClean="0"/>
          </a:p>
        </p:txBody>
      </p:sp>
    </p:spTree>
    <p:extLst>
      <p:ext uri="{BB962C8B-B14F-4D97-AF65-F5344CB8AC3E}">
        <p14:creationId xmlns:p14="http://schemas.microsoft.com/office/powerpoint/2010/main" val="9206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7EA56-16FA-4018-94F4-3381E6D4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08CB5F-47B1-42F6-BFE3-1E939614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사각형: 잘린 한쪽 모서리 4">
            <a:extLst>
              <a:ext uri="{FF2B5EF4-FFF2-40B4-BE49-F238E27FC236}">
                <a16:creationId xmlns:a16="http://schemas.microsoft.com/office/drawing/2014/main" id="{E9A777D9-5155-4ABE-A8F2-76041E610913}"/>
              </a:ext>
            </a:extLst>
          </p:cNvPr>
          <p:cNvSpPr/>
          <p:nvPr/>
        </p:nvSpPr>
        <p:spPr>
          <a:xfrm>
            <a:off x="0" y="0"/>
            <a:ext cx="6096000" cy="2407641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잘린 한쪽 모서리 5">
            <a:extLst>
              <a:ext uri="{FF2B5EF4-FFF2-40B4-BE49-F238E27FC236}">
                <a16:creationId xmlns:a16="http://schemas.microsoft.com/office/drawing/2014/main" id="{4F1F3A50-8CAE-4D71-8C44-E7D67D74F00F}"/>
              </a:ext>
            </a:extLst>
          </p:cNvPr>
          <p:cNvSpPr/>
          <p:nvPr/>
        </p:nvSpPr>
        <p:spPr>
          <a:xfrm flipH="1">
            <a:off x="6096000" y="0"/>
            <a:ext cx="6096000" cy="2407641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EADF3C4-27DA-4294-A643-89312D5EE0B0}"/>
              </a:ext>
            </a:extLst>
          </p:cNvPr>
          <p:cNvSpPr/>
          <p:nvPr/>
        </p:nvSpPr>
        <p:spPr>
          <a:xfrm>
            <a:off x="0" y="875324"/>
            <a:ext cx="12192000" cy="5982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018D0D-FA3A-4D33-BACD-84681DA04E9F}"/>
              </a:ext>
            </a:extLst>
          </p:cNvPr>
          <p:cNvSpPr txBox="1"/>
          <p:nvPr/>
        </p:nvSpPr>
        <p:spPr>
          <a:xfrm>
            <a:off x="1661020" y="94057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제레미 </a:t>
            </a:r>
            <a:r>
              <a:rPr lang="ko-KR" altLang="en-US" sz="3600" dirty="0" err="1">
                <a:solidFill>
                  <a:schemeClr val="bg1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벤덤</a:t>
            </a:r>
            <a:endParaRPr lang="ko-KR" altLang="en-US" sz="3600" dirty="0">
              <a:solidFill>
                <a:schemeClr val="bg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361687-1C79-461C-80F4-7EADD8D039F3}"/>
              </a:ext>
            </a:extLst>
          </p:cNvPr>
          <p:cNvSpPr txBox="1"/>
          <p:nvPr/>
        </p:nvSpPr>
        <p:spPr>
          <a:xfrm>
            <a:off x="7835317" y="94057"/>
            <a:ext cx="3050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 스튜어트 밀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BE2F41-306C-462B-A318-252BEDD8B6F6}"/>
              </a:ext>
            </a:extLst>
          </p:cNvPr>
          <p:cNvSpPr txBox="1"/>
          <p:nvPr/>
        </p:nvSpPr>
        <p:spPr>
          <a:xfrm>
            <a:off x="612077" y="1105513"/>
            <a:ext cx="939391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dirty="0" smtClean="0"/>
              <a:t> 셰익스피어 </a:t>
            </a:r>
            <a:r>
              <a:rPr lang="en-US" altLang="ko-KR" sz="3600" dirty="0" smtClean="0"/>
              <a:t>vs. </a:t>
            </a:r>
            <a:r>
              <a:rPr lang="ko-KR" altLang="en-US" sz="3600" dirty="0" err="1" smtClean="0"/>
              <a:t>심슨가족</a:t>
            </a:r>
            <a:endParaRPr lang="en-US" altLang="ko-K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dirty="0" smtClean="0"/>
              <a:t> </a:t>
            </a:r>
            <a:r>
              <a:rPr lang="ko-KR" altLang="en-US" sz="3600" dirty="0" err="1" smtClean="0"/>
              <a:t>고급쾌락</a:t>
            </a:r>
            <a:r>
              <a:rPr lang="ko-KR" altLang="en-US" sz="3600" dirty="0" smtClean="0"/>
              <a:t> </a:t>
            </a:r>
            <a:r>
              <a:rPr lang="ko-KR" altLang="en-US" sz="3600" dirty="0" smtClean="0"/>
              <a:t>추구는 고통이 따라도 추구해야</a:t>
            </a:r>
            <a:endParaRPr lang="en-US" altLang="ko-KR" sz="3600" dirty="0" smtClean="0"/>
          </a:p>
          <a:p>
            <a:r>
              <a:rPr lang="en-US" altLang="ko-KR" sz="3600" dirty="0" smtClean="0">
                <a:sym typeface="Wingdings" panose="05000000000000000000" pitchFamily="2" charset="2"/>
              </a:rPr>
              <a:t>    </a:t>
            </a:r>
            <a:r>
              <a:rPr lang="ko-KR" altLang="en-US" sz="3600" dirty="0" smtClean="0"/>
              <a:t>인간이 가지고 있는 존엄성 때문 </a:t>
            </a:r>
            <a:endParaRPr lang="en-US" altLang="ko-KR" sz="3600" dirty="0" smtClean="0"/>
          </a:p>
          <a:p>
            <a:endParaRPr lang="en-US" altLang="ko-KR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ko-KR" altLang="en-US" sz="3600" dirty="0" smtClean="0"/>
              <a:t>만족 돼지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바보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인간 </a:t>
            </a:r>
            <a:endParaRPr lang="en-US" altLang="ko-KR" sz="3600" dirty="0" smtClean="0"/>
          </a:p>
          <a:p>
            <a:r>
              <a:rPr lang="en-US" altLang="ko-KR" sz="3600" dirty="0">
                <a:sym typeface="Wingdings" panose="05000000000000000000" pitchFamily="2" charset="2"/>
              </a:rPr>
              <a:t> </a:t>
            </a:r>
            <a:r>
              <a:rPr lang="en-US" altLang="ko-KR" sz="3600" dirty="0" smtClean="0">
                <a:sym typeface="Wingdings" panose="05000000000000000000" pitchFamily="2" charset="2"/>
              </a:rPr>
              <a:t>   </a:t>
            </a:r>
            <a:r>
              <a:rPr lang="ko-KR" altLang="en-US" sz="3600" dirty="0" smtClean="0">
                <a:sym typeface="Wingdings" panose="05000000000000000000" pitchFamily="2" charset="2"/>
              </a:rPr>
              <a:t>반박</a:t>
            </a:r>
            <a:r>
              <a:rPr lang="en-US" altLang="ko-KR" sz="3600" dirty="0" smtClean="0">
                <a:sym typeface="Wingdings" panose="05000000000000000000" pitchFamily="2" charset="2"/>
              </a:rPr>
              <a:t>? </a:t>
            </a:r>
            <a:r>
              <a:rPr lang="ko-KR" altLang="en-US" sz="3600" dirty="0" smtClean="0">
                <a:sym typeface="Wingdings" panose="05000000000000000000" pitchFamily="2" charset="2"/>
              </a:rPr>
              <a:t>자기 시각으로 생각하기 때문</a:t>
            </a:r>
            <a:endParaRPr lang="en-US" altLang="ko-KR" sz="3600" dirty="0" smtClean="0">
              <a:sym typeface="Wingdings" panose="05000000000000000000" pitchFamily="2" charset="2"/>
            </a:endParaRPr>
          </a:p>
          <a:p>
            <a:endParaRPr lang="en-US" altLang="ko-K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3600" dirty="0" smtClean="0"/>
              <a:t> </a:t>
            </a:r>
            <a:r>
              <a:rPr lang="ko-KR" altLang="en-US" sz="3600" dirty="0" err="1" smtClean="0"/>
              <a:t>이분법계산</a:t>
            </a:r>
            <a:r>
              <a:rPr lang="ko-KR" altLang="en-US" sz="3600" dirty="0" smtClean="0"/>
              <a:t> 혐의 </a:t>
            </a:r>
            <a:r>
              <a:rPr lang="ko-KR" altLang="en-US" sz="3600" dirty="0" err="1" smtClean="0"/>
              <a:t>벗기려다</a:t>
            </a:r>
            <a:r>
              <a:rPr lang="ko-KR" altLang="en-US" sz="3600" dirty="0" smtClean="0"/>
              <a:t> 인간의 존엄성</a:t>
            </a:r>
            <a:r>
              <a:rPr lang="en-US" altLang="ko-KR" sz="3600" dirty="0" smtClean="0"/>
              <a:t>, </a:t>
            </a:r>
          </a:p>
          <a:p>
            <a:r>
              <a:rPr lang="en-US" altLang="ko-KR" sz="3600" dirty="0"/>
              <a:t> </a:t>
            </a:r>
            <a:r>
              <a:rPr lang="en-US" altLang="ko-KR" sz="3600" dirty="0" smtClean="0"/>
              <a:t>  </a:t>
            </a:r>
            <a:r>
              <a:rPr lang="ko-KR" altLang="en-US" sz="3600" dirty="0" smtClean="0"/>
              <a:t>개성이라는 도덕적 이상을 강조</a:t>
            </a:r>
            <a:endParaRPr lang="en-US" altLang="ko-KR" sz="3600" dirty="0"/>
          </a:p>
        </p:txBody>
      </p:sp>
    </p:spTree>
    <p:extLst>
      <p:ext uri="{BB962C8B-B14F-4D97-AF65-F5344CB8AC3E}">
        <p14:creationId xmlns:p14="http://schemas.microsoft.com/office/powerpoint/2010/main" val="46460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322</Words>
  <Application>Microsoft Office PowerPoint</Application>
  <PresentationFormat>와이드스크린</PresentationFormat>
  <Paragraphs>63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나눔고딕 ExtraBold</vt:lpstr>
      <vt:lpstr>맑은 고딕</vt:lpstr>
      <vt:lpstr>Arial</vt:lpstr>
      <vt:lpstr>Wingdings</vt:lpstr>
      <vt:lpstr>Office 테마</vt:lpstr>
      <vt:lpstr>제2강. 최대행복 원칙/공리주의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livekey514</dc:creator>
  <cp:lastModifiedBy>Administrator</cp:lastModifiedBy>
  <cp:revision>21</cp:revision>
  <dcterms:created xsi:type="dcterms:W3CDTF">2019-11-24T13:06:54Z</dcterms:created>
  <dcterms:modified xsi:type="dcterms:W3CDTF">2019-11-29T03:17:02Z</dcterms:modified>
</cp:coreProperties>
</file>